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44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9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Default Extension="emf" ContentType="image/x-emf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701" r:id="rId2"/>
  </p:sldMasterIdLst>
  <p:notesMasterIdLst>
    <p:notesMasterId r:id="rId16"/>
  </p:notesMasterIdLst>
  <p:sldIdLst>
    <p:sldId id="342" r:id="rId3"/>
    <p:sldId id="341" r:id="rId4"/>
    <p:sldId id="274" r:id="rId5"/>
    <p:sldId id="333" r:id="rId6"/>
    <p:sldId id="320" r:id="rId7"/>
    <p:sldId id="313" r:id="rId8"/>
    <p:sldId id="335" r:id="rId9"/>
    <p:sldId id="336" r:id="rId10"/>
    <p:sldId id="312" r:id="rId11"/>
    <p:sldId id="330" r:id="rId12"/>
    <p:sldId id="338" r:id="rId13"/>
    <p:sldId id="339" r:id="rId14"/>
    <p:sldId id="340" r:id="rId15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E6E6E6"/>
    <a:srgbClr val="16B6FF"/>
    <a:srgbClr val="44C8F4"/>
    <a:srgbClr val="F37321"/>
    <a:srgbClr val="D93410"/>
    <a:srgbClr val="FF4907"/>
    <a:srgbClr val="458B04"/>
    <a:srgbClr val="858D16"/>
    <a:srgbClr val="5B2CC4"/>
    <a:srgbClr val="E8E9E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7" autoAdjust="0"/>
    <p:restoredTop sz="89247" autoAdjust="0"/>
  </p:normalViewPr>
  <p:slideViewPr>
    <p:cSldViewPr snapToGrid="0">
      <p:cViewPr>
        <p:scale>
          <a:sx n="95" d="100"/>
          <a:sy n="95" d="100"/>
        </p:scale>
        <p:origin x="-684" y="216"/>
      </p:cViewPr>
      <p:guideLst>
        <p:guide orient="horz" pos="1800"/>
        <p:guide pos="2880"/>
      </p:guideLst>
    </p:cSldViewPr>
  </p:slideViewPr>
  <p:outlineViewPr>
    <p:cViewPr>
      <p:scale>
        <a:sx n="33" d="100"/>
        <a:sy n="33" d="100"/>
      </p:scale>
      <p:origin x="0" y="47632"/>
    </p:cViewPr>
  </p:outlineViewPr>
  <p:notesTextViewPr>
    <p:cViewPr>
      <p:scale>
        <a:sx n="70" d="100"/>
        <a:sy n="7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0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3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121E4C-1E70-1144-B0C5-4F32AF650ED9}" type="datetimeFigureOut">
              <a:rPr lang="en-US" smtClean="0"/>
              <a:pPr/>
              <a:t>3/14/2014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96C54-E185-BD41-B2F7-D3F6D5774A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856770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Please reformat and make it look pretty </a:t>
            </a:r>
            <a:r>
              <a:rPr lang="en-US" dirty="0" smtClean="0">
                <a:sym typeface="Wingdings" pitchFamily="2" charset="2"/>
              </a:rPr>
              <a:t>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aseline="0" dirty="0" smtClean="0"/>
              <a:t>Profile 1 -Athena tennis and the English Bull dog  Profile 2-  Athena’s Friend on bike with black dog in sun glasses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 Skiing picture</a:t>
            </a:r>
            <a:r>
              <a:rPr lang="en-US" baseline="0" dirty="0" smtClean="0"/>
              <a:t> to “billions of data points”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Change</a:t>
            </a:r>
            <a:r>
              <a:rPr lang="en-US" baseline="0" dirty="0" smtClean="0"/>
              <a:t> Drive Market Map to reflect a photo of Vermont with top markets (New York, New Jersey, Boston, Connecticut, Alberta, Montreal and Toronto circled.  Please take out all font and enlarge the map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6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11290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Find hotel picture  and car rental partner</a:t>
            </a:r>
            <a:r>
              <a:rPr lang="en-US" baseline="0" dirty="0" smtClean="0"/>
              <a:t> logos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Please include pictures of skiing,</a:t>
            </a:r>
            <a:r>
              <a:rPr lang="en-US" baseline="0" dirty="0" smtClean="0"/>
              <a:t> lake, ballet, and biking if you can find one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Change cities in magnifying</a:t>
            </a:r>
            <a:r>
              <a:rPr lang="en-US" baseline="0" dirty="0" smtClean="0"/>
              <a:t> glass to include Denver, Manchester  NH, Montreal, Chicago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Change markets  in magnifying glass to Utah, Colorado, Idaho,</a:t>
            </a:r>
            <a:r>
              <a:rPr lang="en-US" baseline="0" dirty="0" smtClean="0"/>
              <a:t> Montana  and deliver “</a:t>
            </a:r>
            <a:r>
              <a:rPr lang="en-US" baseline="0" dirty="0" err="1" smtClean="0"/>
              <a:t>vermont</a:t>
            </a:r>
            <a:r>
              <a:rPr lang="en-US" baseline="0" dirty="0" smtClean="0"/>
              <a:t> Ad creative”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D96C54-E185-BD41-B2F7-D3F6D5774A78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88495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smtClean="0">
                <a:ea typeface="ＭＳ Ｐゴシック" pitchFamily="34" charset="-128"/>
              </a:rPr>
              <a:t>Metrics That Matter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emf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05010" y="3739007"/>
            <a:ext cx="5066421" cy="752239"/>
          </a:xfrm>
        </p:spPr>
        <p:txBody>
          <a:bodyPr lIns="0" tIns="0" rIns="0" bIns="0">
            <a:normAutofit/>
          </a:bodyPr>
          <a:lstStyle>
            <a:lvl1pPr algn="r">
              <a:defRPr sz="4000" b="1">
                <a:solidFill>
                  <a:srgbClr val="E06B32"/>
                </a:solidFill>
                <a:latin typeface="Arial"/>
                <a:cs typeface="Arial"/>
              </a:defRPr>
            </a:lvl1pPr>
          </a:lstStyle>
          <a:p>
            <a:r>
              <a:rPr lang="en-US" altLang="ko-KR" dirty="0" smtClean="0"/>
              <a:t>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05010" y="4377710"/>
            <a:ext cx="5066421" cy="323657"/>
          </a:xfrm>
        </p:spPr>
        <p:txBody>
          <a:bodyPr lIns="0" tIns="0" rIns="0" bIns="0" anchor="ctr" anchorCtr="0">
            <a:normAutofit/>
          </a:bodyPr>
          <a:lstStyle>
            <a:lvl1pPr marL="0" indent="0" algn="r">
              <a:buNone/>
              <a:defRPr sz="2500">
                <a:solidFill>
                  <a:srgbClr val="16B6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 smtClean="0"/>
              <a:t>Subhead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solidFill>
            <a:srgbClr val="F362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alphaModFix amt="15000"/>
          </a:blip>
          <a:stretch>
            <a:fillRect/>
          </a:stretch>
        </p:blipFill>
        <p:spPr>
          <a:xfrm rot="19732592">
            <a:off x="-401107" y="562781"/>
            <a:ext cx="7234446" cy="7234446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21418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707134" y="1361431"/>
            <a:ext cx="7695420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xmlns="" val="3284174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0830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7" name="Content Placeholder 2"/>
          <p:cNvSpPr>
            <a:spLocks noGrp="1"/>
          </p:cNvSpPr>
          <p:nvPr>
            <p:ph idx="19" hasCustomPrompt="1"/>
          </p:nvPr>
        </p:nvSpPr>
        <p:spPr>
          <a:xfrm>
            <a:off x="320040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18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95150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94360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29759460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485421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3216176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5952525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0830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320040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95150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94360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32533658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225913" y="1334940"/>
            <a:ext cx="255335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idx="17" hasCustomPrompt="1"/>
          </p:nvPr>
        </p:nvSpPr>
        <p:spPr>
          <a:xfrm>
            <a:off x="3489136" y="1353596"/>
            <a:ext cx="4913418" cy="381107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xmlns="" val="39840127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6" hasCustomPrompt="1"/>
          </p:nvPr>
        </p:nvSpPr>
        <p:spPr>
          <a:xfrm>
            <a:off x="712367" y="1361484"/>
            <a:ext cx="2223099" cy="3771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xmlns="" val="36393467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7851328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3/14/2014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267419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3/14/2014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292911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3/14/2014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53060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3/14/2014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70295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87343" y="1352360"/>
            <a:ext cx="2215211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8" hasCustomPrompt="1"/>
          </p:nvPr>
        </p:nvSpPr>
        <p:spPr>
          <a:xfrm>
            <a:off x="5951288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9" hasCustomPrompt="1"/>
          </p:nvPr>
        </p:nvSpPr>
        <p:spPr>
          <a:xfrm>
            <a:off x="706120" y="1352360"/>
            <a:ext cx="4940585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5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70065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xmlns="" val="4182436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3/14/2014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8216285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3/14/2014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799973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3/14/2014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9060634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3/14/2014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255555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4064000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4064000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/>
              <a:pPr/>
              <a:t>3/14/2014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534489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05010" y="3739007"/>
            <a:ext cx="5066421" cy="752239"/>
          </a:xfrm>
        </p:spPr>
        <p:txBody>
          <a:bodyPr lIns="0" tIns="0" rIns="0" bIns="0">
            <a:normAutofit/>
          </a:bodyPr>
          <a:lstStyle>
            <a:lvl1pPr algn="r">
              <a:defRPr sz="4000" b="1">
                <a:solidFill>
                  <a:srgbClr val="E06B32"/>
                </a:solidFill>
                <a:latin typeface="Arial"/>
                <a:cs typeface="Arial"/>
              </a:defRPr>
            </a:lvl1pPr>
          </a:lstStyle>
          <a:p>
            <a:r>
              <a:rPr lang="en-US" altLang="ko-KR" dirty="0" smtClean="0"/>
              <a:t>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05010" y="4377710"/>
            <a:ext cx="5066421" cy="323657"/>
          </a:xfrm>
        </p:spPr>
        <p:txBody>
          <a:bodyPr lIns="0" tIns="0" rIns="0" bIns="0" anchor="ctr" anchorCtr="0">
            <a:normAutofit/>
          </a:bodyPr>
          <a:lstStyle>
            <a:lvl1pPr marL="0" indent="0" algn="r">
              <a:buNone/>
              <a:defRPr sz="2500">
                <a:solidFill>
                  <a:srgbClr val="16B6FF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dirty="0" smtClean="0"/>
              <a:t>Subhead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solidFill>
            <a:srgbClr val="F362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F37321"/>
              </a:solidFill>
              <a:latin typeface="Calibri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8511" y="389936"/>
            <a:ext cx="2228487" cy="62512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alphaModFix amt="15000"/>
          </a:blip>
          <a:stretch>
            <a:fillRect/>
          </a:stretch>
        </p:blipFill>
        <p:spPr>
          <a:xfrm rot="19732592">
            <a:off x="-401107" y="562781"/>
            <a:ext cx="7234446" cy="7234446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401707889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F37321"/>
              </a:solidFill>
              <a:latin typeface="Calibri"/>
            </a:endParaRP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prstClr val="white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87343" y="1352360"/>
            <a:ext cx="2215211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8" hasCustomPrompt="1"/>
          </p:nvPr>
        </p:nvSpPr>
        <p:spPr>
          <a:xfrm>
            <a:off x="5951288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9" hasCustomPrompt="1"/>
          </p:nvPr>
        </p:nvSpPr>
        <p:spPr>
          <a:xfrm>
            <a:off x="706120" y="1352360"/>
            <a:ext cx="4940585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5" name="Content Placeholder 2"/>
          <p:cNvSpPr>
            <a:spLocks noGrp="1"/>
          </p:cNvSpPr>
          <p:nvPr>
            <p:ph idx="20" hasCustomPrompt="1"/>
          </p:nvPr>
        </p:nvSpPr>
        <p:spPr>
          <a:xfrm>
            <a:off x="470065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xmlns="" val="390989452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F37321"/>
              </a:solidFill>
              <a:latin typeface="Calibri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prstClr val="white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2" name="Straight Connector 11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87343" y="1361484"/>
            <a:ext cx="2223099" cy="3771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Content Placeholder 2"/>
          <p:cNvSpPr>
            <a:spLocks noGrp="1"/>
          </p:cNvSpPr>
          <p:nvPr>
            <p:ph idx="18" hasCustomPrompt="1"/>
          </p:nvPr>
        </p:nvSpPr>
        <p:spPr>
          <a:xfrm>
            <a:off x="5946055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xmlns="" val="22859832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F37321"/>
              </a:solidFill>
              <a:latin typeface="Calibri"/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prstClr val="white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7" name="Straight Connector 16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461969" y="1352360"/>
            <a:ext cx="4940585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1322043"/>
            <a:ext cx="2461017" cy="381896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39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25914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xmlns="" val="8132712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16B6FF"/>
              </a:solidFill>
              <a:latin typeface="Calibri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F461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16B6FF"/>
              </a:solidFill>
              <a:latin typeface="Calibri"/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394362" y="747317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9394362" y="1095139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9394362" y="1454448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9394362" y="1802270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377954" y="476900"/>
            <a:ext cx="203527" cy="3908937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1464"/>
              </a:spcBef>
              <a:buNone/>
              <a:defRPr sz="1100" b="1" i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dirty="0" smtClean="0"/>
              <a:t>#</a:t>
            </a: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2932529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87343" y="1361484"/>
            <a:ext cx="2223099" cy="3771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Content Placeholder 2"/>
          <p:cNvSpPr>
            <a:spLocks noGrp="1"/>
          </p:cNvSpPr>
          <p:nvPr>
            <p:ph idx="18" hasCustomPrompt="1"/>
          </p:nvPr>
        </p:nvSpPr>
        <p:spPr>
          <a:xfrm>
            <a:off x="5946055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xmlns="" val="241585400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16B6FF"/>
              </a:solidFill>
              <a:latin typeface="Calibri"/>
            </a:endParaRP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FFB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prstClr val="white"/>
              </a:solidFill>
              <a:latin typeface="Arial"/>
              <a:cs typeface="Arial"/>
            </a:endParaRPr>
          </a:p>
          <a:p>
            <a:pPr algn="ctr"/>
            <a:endParaRPr lang="en-US" dirty="0">
              <a:solidFill>
                <a:srgbClr val="16B6FF"/>
              </a:solidFill>
              <a:latin typeface="Calibri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xmlns="" val="293770096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16B6FF"/>
              </a:solidFill>
              <a:latin typeface="Calibri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prstClr val="black">
                  <a:lumMod val="65000"/>
                  <a:lumOff val="35000"/>
                </a:prstClr>
              </a:solidFill>
              <a:latin typeface="Calibri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236023261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16B6FF"/>
              </a:solidFill>
              <a:latin typeface="Calibri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16B6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16B6FF"/>
              </a:solidFill>
              <a:latin typeface="Calibri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1739122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web brows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1726" y="1427470"/>
            <a:ext cx="3758225" cy="270544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F37321"/>
              </a:solidFill>
              <a:latin typeface="Calibri"/>
            </a:endParaRP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prstClr val="white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1" name="Straight Connector 10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10800000" flipV="1">
            <a:off x="-4" y="4073736"/>
            <a:ext cx="8767765" cy="114536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38345" y="1781688"/>
            <a:ext cx="3650900" cy="2286000"/>
          </a:xfrm>
          <a:effectLst>
            <a:reflection stA="25000" endPos="25000" dir="5400000" sy="-100000" algn="bl" rotWithShape="0"/>
          </a:effectLst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Screenshot: 4w x 2.5h</a:t>
            </a:r>
          </a:p>
          <a:p>
            <a:pPr lvl="0"/>
            <a:endParaRPr lang="en-US" dirty="0"/>
          </a:p>
        </p:txBody>
      </p:sp>
      <p:pic>
        <p:nvPicPr>
          <p:cNvPr id="26" name="Picture 25" descr="web brows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36460" y="1427470"/>
            <a:ext cx="3758225" cy="2705445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4583079" y="1781688"/>
            <a:ext cx="3650900" cy="2286000"/>
          </a:xfrm>
          <a:effectLst>
            <a:reflection stA="25000" endPos="25000" dir="5400000" sy="-100000" algn="bl" rotWithShape="0"/>
          </a:effectLst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Screenshot: 4w x 2.5h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3269788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F37321"/>
              </a:solidFill>
              <a:latin typeface="Calibri"/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prstClr val="white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3" name="Content Placeholder 2"/>
          <p:cNvSpPr>
            <a:spLocks noGrp="1"/>
          </p:cNvSpPr>
          <p:nvPr>
            <p:ph idx="14" hasCustomPrompt="1"/>
          </p:nvPr>
        </p:nvSpPr>
        <p:spPr>
          <a:xfrm>
            <a:off x="707134" y="1361431"/>
            <a:ext cx="7695420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xmlns="" val="11615539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F37321"/>
              </a:solidFill>
              <a:latin typeface="Calibri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prstClr val="white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0830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7" name="Content Placeholder 2"/>
          <p:cNvSpPr>
            <a:spLocks noGrp="1"/>
          </p:cNvSpPr>
          <p:nvPr>
            <p:ph idx="19" hasCustomPrompt="1"/>
          </p:nvPr>
        </p:nvSpPr>
        <p:spPr>
          <a:xfrm>
            <a:off x="320040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18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951502" y="3649267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943600" y="3256417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30241990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 userDrawn="1"/>
        </p:nvCxnSpPr>
        <p:spPr>
          <a:xfrm>
            <a:off x="485421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3216176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5952525" y="3863809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F37321"/>
              </a:solidFill>
              <a:latin typeface="Calibri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prstClr val="white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sp>
        <p:nvSpPr>
          <p:cNvPr id="12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0830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  <a:p>
            <a:pPr lvl="0"/>
            <a:endParaRPr lang="en-US" dirty="0" smtClean="0"/>
          </a:p>
        </p:txBody>
      </p:sp>
      <p:sp>
        <p:nvSpPr>
          <p:cNvPr id="18" name="Content Placeholder 2"/>
          <p:cNvSpPr>
            <a:spLocks noGrp="1"/>
          </p:cNvSpPr>
          <p:nvPr>
            <p:ph idx="19" hasCustomPrompt="1"/>
          </p:nvPr>
        </p:nvSpPr>
        <p:spPr>
          <a:xfrm>
            <a:off x="320040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19" name="Content Placeholder 2"/>
          <p:cNvSpPr>
            <a:spLocks noGrp="1"/>
          </p:cNvSpPr>
          <p:nvPr>
            <p:ph idx="20" hasCustomPrompt="1"/>
          </p:nvPr>
        </p:nvSpPr>
        <p:spPr>
          <a:xfrm>
            <a:off x="5951502" y="3941131"/>
            <a:ext cx="2453116" cy="11711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0" name="Content Placeholder 2"/>
          <p:cNvSpPr>
            <a:spLocks noGrp="1"/>
          </p:cNvSpPr>
          <p:nvPr>
            <p:ph idx="21" hasCustomPrompt="1"/>
          </p:nvPr>
        </p:nvSpPr>
        <p:spPr>
          <a:xfrm>
            <a:off x="5943600" y="3548281"/>
            <a:ext cx="2461017" cy="234054"/>
          </a:xfrm>
          <a:prstGeom prst="rect">
            <a:avLst/>
          </a:prstGeom>
        </p:spPr>
        <p:txBody>
          <a:bodyPr lIns="0" tIns="0" rIns="0" bIns="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="1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44804538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F37321"/>
              </a:solidFill>
              <a:latin typeface="Calibri"/>
            </a:endParaRP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prstClr val="white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16" name="Straight Connector 15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5" hasCustomPrompt="1"/>
          </p:nvPr>
        </p:nvSpPr>
        <p:spPr>
          <a:xfrm>
            <a:off x="3225913" y="1334940"/>
            <a:ext cx="255335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0" name="Content Placeholder 2"/>
          <p:cNvSpPr>
            <a:spLocks noGrp="1"/>
          </p:cNvSpPr>
          <p:nvPr>
            <p:ph idx="17" hasCustomPrompt="1"/>
          </p:nvPr>
        </p:nvSpPr>
        <p:spPr>
          <a:xfrm>
            <a:off x="3489136" y="1353596"/>
            <a:ext cx="4913418" cy="381107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xmlns="" val="28786842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  <a:latin typeface="Calibri"/>
                <a:ea typeface="맑은 고딕"/>
              </a:rPr>
              <a:t> </a:t>
            </a:r>
            <a:endParaRPr lang="en-US" dirty="0">
              <a:solidFill>
                <a:srgbClr val="F37321"/>
              </a:solidFill>
              <a:latin typeface="Calibri"/>
            </a:endParaRPr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prstClr val="white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prstClr val="white"/>
              </a:solidFill>
              <a:latin typeface="Arial"/>
              <a:cs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62384" y="5373508"/>
            <a:ext cx="849086" cy="190908"/>
          </a:xfrm>
          <a:prstGeom prst="rect">
            <a:avLst/>
          </a:prstGeom>
        </p:spPr>
      </p:pic>
      <p:cxnSp>
        <p:nvCxnSpPr>
          <p:cNvPr id="9" name="Straight Connector 8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6" hasCustomPrompt="1"/>
          </p:nvPr>
        </p:nvSpPr>
        <p:spPr>
          <a:xfrm>
            <a:off x="712367" y="1361484"/>
            <a:ext cx="2223099" cy="377163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14" name="Content Placeholder 2"/>
          <p:cNvSpPr>
            <a:spLocks noGrp="1"/>
          </p:cNvSpPr>
          <p:nvPr>
            <p:ph idx="18" hasCustomPrompt="1"/>
          </p:nvPr>
        </p:nvSpPr>
        <p:spPr>
          <a:xfrm>
            <a:off x="471079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xmlns="" val="340194723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2040370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3461969" y="1352360"/>
            <a:ext cx="4940585" cy="37886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  <a:p>
            <a:pPr lvl="0"/>
            <a:endParaRPr lang="en-US" dirty="0" smtClean="0"/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21" name="Content Placeholder 2"/>
          <p:cNvSpPr>
            <a:spLocks noGrp="1"/>
          </p:cNvSpPr>
          <p:nvPr>
            <p:ph idx="17" hasCustomPrompt="1"/>
          </p:nvPr>
        </p:nvSpPr>
        <p:spPr>
          <a:xfrm>
            <a:off x="477520" y="1322043"/>
            <a:ext cx="2461017" cy="381896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baseline="0">
                <a:solidFill>
                  <a:srgbClr val="E06B32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Subhead</a:t>
            </a:r>
          </a:p>
          <a:p>
            <a:pPr lvl="0"/>
            <a:endParaRPr lang="en-US" dirty="0" smtClean="0"/>
          </a:p>
        </p:txBody>
      </p:sp>
      <p:sp>
        <p:nvSpPr>
          <p:cNvPr id="39" name="Content Placeholder 2"/>
          <p:cNvSpPr>
            <a:spLocks noGrp="1"/>
          </p:cNvSpPr>
          <p:nvPr>
            <p:ph idx="18" hasCustomPrompt="1"/>
          </p:nvPr>
        </p:nvSpPr>
        <p:spPr>
          <a:xfrm>
            <a:off x="3225914" y="1334940"/>
            <a:ext cx="228168" cy="221288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800" baseline="0">
                <a:solidFill>
                  <a:srgbClr val="DE672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xmlns="" val="344740127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3/14/2014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4488995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11250"/>
            <a:ext cx="4038600" cy="3143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3/14/2014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5727834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3/14/2014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6057105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3/14/2014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6330272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3/14/2014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5376825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3/14/2014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9541185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3/14/2014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264965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3/14/2014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2319049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90500"/>
            <a:ext cx="2057400" cy="4064000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90500"/>
            <a:ext cx="6019800" cy="4064000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7D665-1361-4140-8B52-9E5F0514115D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3/14/2014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96E6A-012E-1140-8A7E-157B387F24C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72128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F4610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9394362" y="747317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9394362" y="1095139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 userDrawn="1"/>
        </p:nvCxnSpPr>
        <p:spPr>
          <a:xfrm>
            <a:off x="9394362" y="1454448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 userDrawn="1"/>
        </p:nvCxnSpPr>
        <p:spPr>
          <a:xfrm>
            <a:off x="9394362" y="1802270"/>
            <a:ext cx="227483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377954" y="476900"/>
            <a:ext cx="203527" cy="3908937"/>
          </a:xfrm>
        </p:spPr>
        <p:txBody>
          <a:bodyPr lIns="0" tIns="0" rIns="0" bIns="0">
            <a:normAutofit/>
          </a:bodyPr>
          <a:lstStyle>
            <a:lvl1pPr marL="0" indent="0" algn="ctr">
              <a:spcBef>
                <a:spcPts val="1464"/>
              </a:spcBef>
              <a:buNone/>
              <a:defRPr sz="1100" b="1" i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dirty="0" smtClean="0"/>
              <a:t>#</a:t>
            </a:r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7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390996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FFB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chemeClr val="bg1"/>
              </a:solidFill>
              <a:latin typeface="Arial"/>
              <a:cs typeface="Arial"/>
            </a:endParaRPr>
          </a:p>
          <a:p>
            <a:pPr algn="ctr"/>
            <a:endParaRPr lang="en-US" dirty="0">
              <a:solidFill>
                <a:srgbClr val="16B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xmlns="" val="3971795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751985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8773458" y="0"/>
            <a:ext cx="376237" cy="5720695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8767644" cy="5734820"/>
          </a:xfrm>
          <a:prstGeom prst="rect">
            <a:avLst/>
          </a:prstGeom>
          <a:solidFill>
            <a:srgbClr val="16B6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16B6FF"/>
                </a:solidFill>
              </a:rPr>
              <a:t> </a:t>
            </a:r>
            <a:endParaRPr lang="en-US" dirty="0">
              <a:solidFill>
                <a:srgbClr val="16B6FF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485421" y="4885357"/>
            <a:ext cx="808175" cy="592662"/>
          </a:xfrm>
          <a:prstGeom prst="rect">
            <a:avLst/>
          </a:prstGeom>
        </p:spPr>
      </p:pic>
      <p:sp>
        <p:nvSpPr>
          <p:cNvPr id="14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solidFill>
                  <a:srgbClr val="E06B32"/>
                </a:solidFill>
                <a:latin typeface="Arial"/>
                <a:cs typeface="Arial"/>
              </a:rPr>
              <a:pPr algn="ctr"/>
              <a:t>‹#›</a:t>
            </a:fld>
            <a:endParaRPr lang="en-US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15" name="Content Placeholder 2"/>
          <p:cNvSpPr>
            <a:spLocks noGrp="1"/>
          </p:cNvSpPr>
          <p:nvPr>
            <p:ph idx="14" hasCustomPrompt="1"/>
          </p:nvPr>
        </p:nvSpPr>
        <p:spPr>
          <a:xfrm>
            <a:off x="485421" y="1053472"/>
            <a:ext cx="7061891" cy="283220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5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add text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5" hasCustomPrompt="1"/>
          </p:nvPr>
        </p:nvSpPr>
        <p:spPr>
          <a:xfrm>
            <a:off x="470823" y="412318"/>
            <a:ext cx="7061891" cy="6092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4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420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1200">
                <a:latin typeface="Arial"/>
                <a:cs typeface="Arial"/>
              </a:defRPr>
            </a:lvl2pPr>
            <a:lvl3pPr>
              <a:defRPr sz="1200">
                <a:latin typeface="Arial"/>
                <a:cs typeface="Arial"/>
              </a:defRPr>
            </a:lvl3pPr>
            <a:lvl4pPr>
              <a:defRPr sz="1200">
                <a:latin typeface="Arial"/>
                <a:cs typeface="Arial"/>
              </a:defRPr>
            </a:lvl4pPr>
            <a:lvl5pPr>
              <a:defRPr sz="1200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Headline</a:t>
            </a:r>
          </a:p>
          <a:p>
            <a:pPr lvl="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3168331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web brows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91726" y="1427470"/>
            <a:ext cx="3758225" cy="270544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8773458" y="1260593"/>
            <a:ext cx="376237" cy="4460102"/>
          </a:xfrm>
          <a:prstGeom prst="rect">
            <a:avLst/>
          </a:prstGeom>
          <a:solidFill>
            <a:srgbClr val="F36221"/>
          </a:solidFill>
          <a:ln>
            <a:solidFill>
              <a:srgbClr val="F46109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2058" tIns="41029" rIns="82058" bIns="41029" rtlCol="0" anchor="ctr"/>
          <a:lstStyle/>
          <a:p>
            <a:pPr algn="ctr"/>
            <a:r>
              <a:rPr lang="ko-KR" altLang="en-US" dirty="0" smtClean="0">
                <a:solidFill>
                  <a:srgbClr val="F37321"/>
                </a:solidFill>
              </a:rPr>
              <a:t> </a:t>
            </a:r>
            <a:endParaRPr lang="en-US" dirty="0">
              <a:solidFill>
                <a:srgbClr val="F37321"/>
              </a:solidFill>
            </a:endParaRPr>
          </a:p>
        </p:txBody>
      </p:sp>
      <p:sp>
        <p:nvSpPr>
          <p:cNvPr id="9" name="Slide Number Placeholder 5"/>
          <p:cNvSpPr txBox="1">
            <a:spLocks/>
          </p:cNvSpPr>
          <p:nvPr userDrawn="1"/>
        </p:nvSpPr>
        <p:spPr>
          <a:xfrm>
            <a:off x="8767762" y="5306895"/>
            <a:ext cx="376237" cy="3032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1B179851-18AF-4646-B56A-6116A508BC69}" type="slidenum">
              <a:rPr lang="en-US" smtClean="0">
                <a:latin typeface="Arial"/>
                <a:cs typeface="Arial"/>
              </a:rPr>
              <a:pPr algn="ctr"/>
              <a:t>‹#›</a:t>
            </a:fld>
            <a:endParaRPr lang="en-US" dirty="0">
              <a:latin typeface="Arial"/>
              <a:cs typeface="Arial"/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1276114"/>
            <a:ext cx="297281" cy="0"/>
          </a:xfrm>
          <a:prstGeom prst="line">
            <a:avLst/>
          </a:prstGeom>
          <a:ln w="28575" cmpd="sng">
            <a:solidFill>
              <a:srgbClr val="F46109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l">
              <a:lnSpc>
                <a:spcPts val="2740"/>
              </a:lnSpc>
              <a:defRPr sz="2700">
                <a:solidFill>
                  <a:srgbClr val="16B6FF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 flipV="1">
            <a:off x="-4" y="4073736"/>
            <a:ext cx="8767765" cy="114536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38345" y="1781688"/>
            <a:ext cx="3650900" cy="2286000"/>
          </a:xfrm>
          <a:effectLst>
            <a:reflection stA="25000" endPos="25000" dir="5400000" sy="-100000" algn="bl" rotWithShape="0"/>
          </a:effectLst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Screenshot: 4w x 2.5h</a:t>
            </a:r>
          </a:p>
          <a:p>
            <a:pPr lvl="0"/>
            <a:endParaRPr lang="en-US" dirty="0"/>
          </a:p>
        </p:txBody>
      </p:sp>
      <p:pic>
        <p:nvPicPr>
          <p:cNvPr id="26" name="Picture 25" descr="web browser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536460" y="1427470"/>
            <a:ext cx="3758225" cy="2705445"/>
          </a:xfrm>
          <a:prstGeom prst="rect">
            <a:avLst/>
          </a:prstGeom>
        </p:spPr>
      </p:pic>
      <p:sp>
        <p:nvSpPr>
          <p:cNvPr id="27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4583079" y="1781688"/>
            <a:ext cx="3650900" cy="2286000"/>
          </a:xfrm>
          <a:effectLst>
            <a:reflection stA="25000" endPos="25000" dir="5400000" sy="-100000" algn="bl" rotWithShape="0"/>
          </a:effectLst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Screenshot: 4w x 2.5h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49482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18" Type="http://schemas.openxmlformats.org/officeDocument/2006/relationships/slideLayout" Target="../slideLayouts/slideLayout42.xml"/><Relationship Id="rId3" Type="http://schemas.openxmlformats.org/officeDocument/2006/relationships/slideLayout" Target="../slideLayouts/slideLayout27.xml"/><Relationship Id="rId21" Type="http://schemas.openxmlformats.org/officeDocument/2006/relationships/slideLayout" Target="../slideLayouts/slideLayout45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41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40.xml"/><Relationship Id="rId20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29.xml"/><Relationship Id="rId15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34.xml"/><Relationship Id="rId19" Type="http://schemas.openxmlformats.org/officeDocument/2006/relationships/slideLayout" Target="../slideLayouts/slideLayout43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8.xml"/><Relationship Id="rId22" Type="http://schemas.openxmlformats.org/officeDocument/2006/relationships/slideLayout" Target="../slideLayouts/slideLayout4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A7D665-1361-4140-8B52-9E5F0514115D}" type="datetimeFigureOut">
              <a:rPr lang="en-US" smtClean="0"/>
              <a:pPr/>
              <a:t>3/14/2014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96E6A-012E-1140-8A7E-157B387F24C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89287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61" r:id="rId3"/>
    <p:sldLayoutId id="2147483660" r:id="rId4"/>
    <p:sldLayoutId id="2147483670" r:id="rId5"/>
    <p:sldLayoutId id="2147483673" r:id="rId6"/>
    <p:sldLayoutId id="2147483672" r:id="rId7"/>
    <p:sldLayoutId id="2147483671" r:id="rId8"/>
    <p:sldLayoutId id="2147483669" r:id="rId9"/>
    <p:sldLayoutId id="2147483650" r:id="rId10"/>
    <p:sldLayoutId id="2147483666" r:id="rId11"/>
    <p:sldLayoutId id="2147483665" r:id="rId12"/>
    <p:sldLayoutId id="2147483663" r:id="rId13"/>
    <p:sldLayoutId id="2147483662" r:id="rId14"/>
    <p:sldLayoutId id="2147483668" r:id="rId15"/>
    <p:sldLayoutId id="2147483651" r:id="rId16"/>
    <p:sldLayoutId id="214748365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</p:sldLayoutIdLst>
  <p:txStyles>
    <p:titleStyle>
      <a:lvl1pPr marL="120650" indent="-120650"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A7D665-1361-4140-8B52-9E5F0514115D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3/14/2014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96E6A-012E-1140-8A7E-157B387F24C4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91221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  <p:sldLayoutId id="2147483719" r:id="rId18"/>
    <p:sldLayoutId id="2147483720" r:id="rId19"/>
    <p:sldLayoutId id="2147483721" r:id="rId20"/>
    <p:sldLayoutId id="2147483722" r:id="rId21"/>
    <p:sldLayoutId id="2147483723" r:id="rId22"/>
    <p:sldLayoutId id="2147483724" r:id="rId23"/>
    <p:sldLayoutId id="2147483725" r:id="rId2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3.png"/><Relationship Id="rId5" Type="http://schemas.openxmlformats.org/officeDocument/2006/relationships/image" Target="../media/image32.emf"/><Relationship Id="rId4" Type="http://schemas.openxmlformats.org/officeDocument/2006/relationships/image" Target="../media/image3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13" Type="http://schemas.openxmlformats.org/officeDocument/2006/relationships/image" Target="../media/image20.emf"/><Relationship Id="rId3" Type="http://schemas.openxmlformats.org/officeDocument/2006/relationships/image" Target="../media/image10.jpeg"/><Relationship Id="rId7" Type="http://schemas.openxmlformats.org/officeDocument/2006/relationships/image" Target="../media/image14.emf"/><Relationship Id="rId12" Type="http://schemas.openxmlformats.org/officeDocument/2006/relationships/image" Target="../media/image1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emf"/><Relationship Id="rId11" Type="http://schemas.openxmlformats.org/officeDocument/2006/relationships/image" Target="../media/image18.emf"/><Relationship Id="rId5" Type="http://schemas.openxmlformats.org/officeDocument/2006/relationships/image" Target="../media/image12.emf"/><Relationship Id="rId15" Type="http://schemas.openxmlformats.org/officeDocument/2006/relationships/image" Target="../media/image22.emf"/><Relationship Id="rId10" Type="http://schemas.openxmlformats.org/officeDocument/2006/relationships/image" Target="../media/image17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Relationship Id="rId14" Type="http://schemas.openxmlformats.org/officeDocument/2006/relationships/image" Target="../media/image21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774972"/>
          </a:xfrm>
          <a:prstGeom prst="rect">
            <a:avLst/>
          </a:prstGeom>
          <a:solidFill>
            <a:srgbClr val="16B6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34819" name="Content Placeholder 2"/>
          <p:cNvSpPr>
            <a:spLocks noGrp="1"/>
          </p:cNvSpPr>
          <p:nvPr>
            <p:ph idx="4294967295"/>
          </p:nvPr>
        </p:nvSpPr>
        <p:spPr>
          <a:xfrm>
            <a:off x="0" y="4852459"/>
            <a:ext cx="9144000" cy="663222"/>
          </a:xfrm>
        </p:spPr>
        <p:txBody>
          <a:bodyPr>
            <a:normAutofit fontScale="92500" lnSpcReduction="20000"/>
          </a:bodyPr>
          <a:lstStyle/>
          <a:p>
            <a:pPr algn="ctr" eaLnBrk="1" hangingPunct="1">
              <a:buFont typeface="Arial" charset="0"/>
              <a:buNone/>
            </a:pPr>
            <a:r>
              <a:rPr lang="en-US" sz="2400" dirty="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Athena Romanelli |   Regional Director, Tourism   |   athena.romanelli@sojern.com</a:t>
            </a:r>
            <a:endParaRPr lang="en-US" sz="2400" u="sng" dirty="0" smtClean="0">
              <a:solidFill>
                <a:schemeClr val="bg1"/>
              </a:solidFill>
              <a:latin typeface="Arial" charset="0"/>
              <a:ea typeface="ＭＳ Ｐゴシック" pitchFamily="34" charset="-128"/>
              <a:cs typeface="Arial" charset="0"/>
            </a:endParaRPr>
          </a:p>
        </p:txBody>
      </p:sp>
      <p:pic>
        <p:nvPicPr>
          <p:cNvPr id="34820" name="Picture 6" descr="Sojern Logo_L.em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76614" y="4157487"/>
            <a:ext cx="2390775" cy="53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821" name="Content Placeholder 2"/>
          <p:cNvSpPr txBox="1">
            <a:spLocks/>
          </p:cNvSpPr>
          <p:nvPr/>
        </p:nvSpPr>
        <p:spPr bwMode="auto">
          <a:xfrm>
            <a:off x="884238" y="723195"/>
            <a:ext cx="7607300" cy="1867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buFont typeface="Arial" charset="0"/>
              <a:buNone/>
            </a:pPr>
            <a:r>
              <a:rPr lang="en-US" sz="5400">
                <a:solidFill>
                  <a:schemeClr val="bg1"/>
                </a:solidFill>
              </a:rPr>
              <a:t>Big Data</a:t>
            </a:r>
          </a:p>
          <a:p>
            <a:pPr marL="342900" indent="-342900" algn="ctr">
              <a:buFont typeface="Arial" charset="0"/>
              <a:buNone/>
            </a:pPr>
            <a:r>
              <a:rPr lang="en-US" sz="5400">
                <a:solidFill>
                  <a:schemeClr val="bg1"/>
                </a:solidFill>
              </a:rPr>
              <a:t>&amp; Behavioral Targeting:</a:t>
            </a:r>
          </a:p>
          <a:p>
            <a:pPr marL="342900" indent="-342900" algn="ctr">
              <a:buFont typeface="Arial" charset="0"/>
              <a:buNone/>
            </a:pPr>
            <a:endParaRPr lang="en-US" sz="5400">
              <a:solidFill>
                <a:schemeClr val="bg1"/>
              </a:solidFill>
            </a:endParaRPr>
          </a:p>
        </p:txBody>
      </p:sp>
      <p:sp>
        <p:nvSpPr>
          <p:cNvPr id="34822" name="Content Placeholder 1"/>
          <p:cNvSpPr txBox="1">
            <a:spLocks/>
          </p:cNvSpPr>
          <p:nvPr/>
        </p:nvSpPr>
        <p:spPr bwMode="auto">
          <a:xfrm>
            <a:off x="365125" y="2573514"/>
            <a:ext cx="8658225" cy="7831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buFont typeface="Arial" charset="0"/>
              <a:buNone/>
            </a:pPr>
            <a:r>
              <a:rPr lang="en-US" sz="2400">
                <a:solidFill>
                  <a:schemeClr val="bg1"/>
                </a:solidFill>
              </a:rPr>
              <a:t>Changing the Travel Industry Marketing Landscape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 Competitive Markets</a:t>
            </a:r>
            <a:endParaRPr lang="en-US" dirty="0"/>
          </a:p>
        </p:txBody>
      </p:sp>
      <p:pic>
        <p:nvPicPr>
          <p:cNvPr id="31" name="Picture 30" descr="url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018" y="2238616"/>
            <a:ext cx="1576572" cy="205079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6" descr="Target Competitive Markets-06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6742" y="2148166"/>
            <a:ext cx="2715091" cy="223169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8318" y="3595481"/>
            <a:ext cx="935999" cy="29731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0557" y="3595481"/>
            <a:ext cx="935999" cy="297319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idx="14"/>
          </p:nvPr>
        </p:nvSpPr>
        <p:spPr>
          <a:xfrm>
            <a:off x="707134" y="1334119"/>
            <a:ext cx="7457152" cy="58027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Identify and optimize to your competitive markets, reaching and inspiring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travelers who have already expressed intent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with your destination 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idx="18"/>
          </p:nvPr>
        </p:nvSpPr>
        <p:spPr>
          <a:xfrm>
            <a:off x="471079" y="1334940"/>
            <a:ext cx="228168" cy="221288"/>
          </a:xfrm>
        </p:spPr>
        <p:txBody>
          <a:bodyPr/>
          <a:lstStyle/>
          <a:p>
            <a:r>
              <a:rPr lang="en-US" dirty="0" smtClean="0"/>
              <a:t>+</a:t>
            </a:r>
            <a:endParaRPr lang="en-US" dirty="0"/>
          </a:p>
        </p:txBody>
      </p:sp>
      <p:pic>
        <p:nvPicPr>
          <p:cNvPr id="3" name="Picture 2" descr="magnifying glass-2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059" y="2181694"/>
            <a:ext cx="1999450" cy="2164636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3786853" y="2714041"/>
            <a:ext cx="1092012" cy="852134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57200" rtl="0" eaLnBrk="1" fontAlgn="auto" latinLnBrk="0" hangingPunct="1">
              <a:lnSpc>
                <a:spcPts val="15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en-US" sz="1600" b="1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Florida</a:t>
            </a:r>
          </a:p>
          <a:p>
            <a:pPr algn="ctr">
              <a:lnSpc>
                <a:spcPct val="100000"/>
              </a:lnSpc>
            </a:pPr>
            <a:r>
              <a:rPr lang="en-US" sz="1600" b="1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Hawaii</a:t>
            </a:r>
          </a:p>
          <a:p>
            <a:pPr algn="ctr">
              <a:lnSpc>
                <a:spcPct val="100000"/>
              </a:lnSpc>
            </a:pPr>
            <a:r>
              <a:rPr lang="en-US" sz="1600" b="1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Costa Rica</a:t>
            </a:r>
          </a:p>
          <a:p>
            <a:pPr algn="ctr">
              <a:lnSpc>
                <a:spcPct val="100000"/>
              </a:lnSpc>
            </a:pPr>
            <a:endParaRPr lang="en-US" sz="1600" b="1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40651" y="4434733"/>
            <a:ext cx="15348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Traveler </a:t>
            </a: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considers a tropical beach vacation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33543" y="4434733"/>
            <a:ext cx="2099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Sojern’s</a:t>
            </a:r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powerful platform identifies traveler searching competitive destinations, and serves our client’s ad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278669" y="4434733"/>
            <a:ext cx="1911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Traveler searches for Sojern client’s competitive destinations</a:t>
            </a:r>
          </a:p>
        </p:txBody>
      </p:sp>
    </p:spTree>
    <p:extLst>
      <p:ext uri="{BB962C8B-B14F-4D97-AF65-F5344CB8AC3E}">
        <p14:creationId xmlns="" xmlns:p14="http://schemas.microsoft.com/office/powerpoint/2010/main" val="231858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93739" y="1107722"/>
            <a:ext cx="3076575" cy="352777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46126" y="1160639"/>
            <a:ext cx="2955925" cy="31290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fontAlgn="t">
              <a:lnSpc>
                <a:spcPct val="140000"/>
              </a:lnSpc>
              <a:spcBef>
                <a:spcPts val="0"/>
              </a:spcBef>
              <a:spcAft>
                <a:spcPts val="1300"/>
              </a:spcAft>
              <a:defRPr/>
            </a:pPr>
            <a:r>
              <a:rPr lang="en-US" sz="2200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Clicks</a:t>
            </a:r>
          </a:p>
          <a:p>
            <a:pPr algn="ctr" fontAlgn="t">
              <a:lnSpc>
                <a:spcPct val="140000"/>
              </a:lnSpc>
              <a:spcBef>
                <a:spcPts val="0"/>
              </a:spcBef>
              <a:spcAft>
                <a:spcPts val="1300"/>
              </a:spcAft>
              <a:defRPr/>
            </a:pPr>
            <a:r>
              <a:rPr lang="en-US" sz="2200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Visits</a:t>
            </a:r>
          </a:p>
          <a:p>
            <a:pPr algn="ctr" fontAlgn="t">
              <a:lnSpc>
                <a:spcPct val="140000"/>
              </a:lnSpc>
              <a:spcBef>
                <a:spcPts val="0"/>
              </a:spcBef>
              <a:spcAft>
                <a:spcPts val="1300"/>
              </a:spcAft>
              <a:defRPr/>
            </a:pPr>
            <a:r>
              <a:rPr lang="en-US" sz="2200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Page Views</a:t>
            </a:r>
          </a:p>
          <a:p>
            <a:pPr algn="ctr" fontAlgn="t">
              <a:lnSpc>
                <a:spcPct val="140000"/>
              </a:lnSpc>
              <a:spcBef>
                <a:spcPts val="0"/>
              </a:spcBef>
              <a:spcAft>
                <a:spcPts val="1300"/>
              </a:spcAft>
              <a:defRPr/>
            </a:pPr>
            <a:r>
              <a:rPr lang="en-US" sz="2200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Engagement</a:t>
            </a:r>
          </a:p>
          <a:p>
            <a:pPr algn="ctr" fontAlgn="t">
              <a:lnSpc>
                <a:spcPct val="140000"/>
              </a:lnSpc>
              <a:spcBef>
                <a:spcPts val="0"/>
              </a:spcBef>
              <a:spcAft>
                <a:spcPts val="1300"/>
              </a:spcAft>
              <a:defRPr/>
            </a:pPr>
            <a:r>
              <a:rPr lang="en-US" sz="2200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rPr>
              <a:t>Followers/Likes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720725" y="2472972"/>
            <a:ext cx="301783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720725" y="3212042"/>
            <a:ext cx="301783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720725" y="1735667"/>
            <a:ext cx="301783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725489" y="3949348"/>
            <a:ext cx="3017837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986213" y="1114778"/>
            <a:ext cx="4457700" cy="3510139"/>
          </a:xfrm>
          <a:prstGeom prst="rect">
            <a:avLst/>
          </a:prstGeom>
          <a:solidFill>
            <a:srgbClr val="F37321"/>
          </a:solidFill>
          <a:ln w="571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40969" name="TextBox 15"/>
          <p:cNvSpPr txBox="1">
            <a:spLocks noChangeArrowheads="1"/>
          </p:cNvSpPr>
          <p:nvPr/>
        </p:nvSpPr>
        <p:spPr bwMode="auto">
          <a:xfrm>
            <a:off x="4024314" y="1204737"/>
            <a:ext cx="4403725" cy="30962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fontAlgn="t">
              <a:lnSpc>
                <a:spcPct val="110000"/>
              </a:lnSpc>
              <a:spcAft>
                <a:spcPts val="1200"/>
              </a:spcAft>
            </a:pPr>
            <a:r>
              <a:rPr lang="en-US" sz="2200">
                <a:solidFill>
                  <a:schemeClr val="bg1"/>
                </a:solidFill>
              </a:rPr>
              <a:t>Number of Destination Visitors</a:t>
            </a:r>
          </a:p>
          <a:p>
            <a:pPr algn="ctr" fontAlgn="t">
              <a:lnSpc>
                <a:spcPct val="110000"/>
              </a:lnSpc>
              <a:spcAft>
                <a:spcPts val="1200"/>
              </a:spcAft>
            </a:pPr>
            <a:r>
              <a:rPr lang="en-US" sz="2200">
                <a:solidFill>
                  <a:schemeClr val="bg1"/>
                </a:solidFill>
              </a:rPr>
              <a:t>Economic Impact</a:t>
            </a:r>
          </a:p>
          <a:p>
            <a:pPr algn="ctr" fontAlgn="t">
              <a:lnSpc>
                <a:spcPct val="110000"/>
              </a:lnSpc>
              <a:spcAft>
                <a:spcPts val="1200"/>
              </a:spcAft>
            </a:pPr>
            <a:r>
              <a:rPr lang="en-US" sz="2200">
                <a:solidFill>
                  <a:schemeClr val="bg1"/>
                </a:solidFill>
              </a:rPr>
              <a:t>Conversation Rate</a:t>
            </a:r>
          </a:p>
          <a:p>
            <a:pPr algn="ctr" fontAlgn="t">
              <a:lnSpc>
                <a:spcPct val="110000"/>
              </a:lnSpc>
              <a:spcAft>
                <a:spcPts val="1200"/>
              </a:spcAft>
            </a:pPr>
            <a:r>
              <a:rPr lang="en-US" sz="2200">
                <a:solidFill>
                  <a:schemeClr val="bg1"/>
                </a:solidFill>
              </a:rPr>
              <a:t>Abandonment Rate</a:t>
            </a:r>
          </a:p>
          <a:p>
            <a:pPr algn="ctr" fontAlgn="t">
              <a:lnSpc>
                <a:spcPct val="110000"/>
              </a:lnSpc>
              <a:spcAft>
                <a:spcPts val="1200"/>
              </a:spcAft>
            </a:pPr>
            <a:r>
              <a:rPr lang="en-US" sz="2200">
                <a:solidFill>
                  <a:schemeClr val="bg1"/>
                </a:solidFill>
              </a:rPr>
              <a:t>Share of Global Wallet</a:t>
            </a:r>
          </a:p>
          <a:p>
            <a:pPr algn="ctr" fontAlgn="t">
              <a:lnSpc>
                <a:spcPct val="110000"/>
              </a:lnSpc>
              <a:spcAft>
                <a:spcPts val="1200"/>
              </a:spcAft>
            </a:pPr>
            <a:r>
              <a:rPr lang="en-US" sz="2200">
                <a:solidFill>
                  <a:schemeClr val="bg1"/>
                </a:solidFill>
              </a:rPr>
              <a:t>Task Completion Rate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022726" y="2294820"/>
            <a:ext cx="4386263" cy="0"/>
          </a:xfrm>
          <a:prstGeom prst="line">
            <a:avLst/>
          </a:prstGeom>
          <a:ln w="19050">
            <a:solidFill>
              <a:schemeClr val="accent6">
                <a:lumMod val="20000"/>
                <a:lumOff val="8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033838" y="2873376"/>
            <a:ext cx="4386262" cy="0"/>
          </a:xfrm>
          <a:prstGeom prst="line">
            <a:avLst/>
          </a:prstGeom>
          <a:ln w="19050">
            <a:solidFill>
              <a:schemeClr val="accent6">
                <a:lumMod val="20000"/>
                <a:lumOff val="8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022726" y="1718028"/>
            <a:ext cx="4386263" cy="0"/>
          </a:xfrm>
          <a:prstGeom prst="line">
            <a:avLst/>
          </a:prstGeom>
          <a:ln w="19050">
            <a:solidFill>
              <a:schemeClr val="accent6">
                <a:lumMod val="20000"/>
                <a:lumOff val="8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011613" y="3418417"/>
            <a:ext cx="4386262" cy="0"/>
          </a:xfrm>
          <a:prstGeom prst="line">
            <a:avLst/>
          </a:prstGeom>
          <a:ln w="19050">
            <a:solidFill>
              <a:schemeClr val="accent6">
                <a:lumMod val="20000"/>
                <a:lumOff val="8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4037013" y="4007556"/>
            <a:ext cx="4386262" cy="0"/>
          </a:xfrm>
          <a:prstGeom prst="line">
            <a:avLst/>
          </a:prstGeom>
          <a:ln w="19050">
            <a:solidFill>
              <a:schemeClr val="accent6">
                <a:lumMod val="20000"/>
                <a:lumOff val="80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85171" y="532695"/>
            <a:ext cx="2890535" cy="4924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+mn-ea"/>
                <a:cs typeface="Arial" pitchFamily="34" charset="0"/>
              </a:rPr>
              <a:t>Common Metrics</a:t>
            </a:r>
          </a:p>
        </p:txBody>
      </p:sp>
      <p:sp>
        <p:nvSpPr>
          <p:cNvPr id="40976" name="TextBox 32"/>
          <p:cNvSpPr txBox="1">
            <a:spLocks noChangeArrowheads="1"/>
          </p:cNvSpPr>
          <p:nvPr/>
        </p:nvSpPr>
        <p:spPr bwMode="auto">
          <a:xfrm>
            <a:off x="4997638" y="532695"/>
            <a:ext cx="2338012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600" b="1">
                <a:solidFill>
                  <a:srgbClr val="F37321"/>
                </a:solidFill>
              </a:rPr>
              <a:t>Mature Metrics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0" y="1"/>
            <a:ext cx="9144000" cy="5810250"/>
          </a:xfrm>
          <a:prstGeom prst="rect">
            <a:avLst/>
          </a:prstGeom>
          <a:solidFill>
            <a:srgbClr val="F373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1987" name="Title 15"/>
          <p:cNvSpPr>
            <a:spLocks noGrp="1"/>
          </p:cNvSpPr>
          <p:nvPr>
            <p:ph type="title" idx="4294967295"/>
          </p:nvPr>
        </p:nvSpPr>
        <p:spPr>
          <a:xfrm>
            <a:off x="0" y="239889"/>
            <a:ext cx="9144000" cy="903111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sz="2800" b="1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The Promise </a:t>
            </a:r>
            <a:br>
              <a:rPr lang="en-US" sz="2800" b="1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</a:br>
            <a:r>
              <a:rPr lang="en-US" sz="2800" b="1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of Big Data and Behavioral Targeting</a:t>
            </a:r>
          </a:p>
        </p:txBody>
      </p:sp>
      <p:sp>
        <p:nvSpPr>
          <p:cNvPr id="41988" name="Content Placeholder 3"/>
          <p:cNvSpPr>
            <a:spLocks noGrp="1"/>
          </p:cNvSpPr>
          <p:nvPr>
            <p:ph idx="4294967295"/>
          </p:nvPr>
        </p:nvSpPr>
        <p:spPr>
          <a:xfrm>
            <a:off x="900113" y="1534584"/>
            <a:ext cx="7624762" cy="3321403"/>
          </a:xfrm>
        </p:spPr>
        <p:txBody>
          <a:bodyPr/>
          <a:lstStyle/>
          <a:p>
            <a:pPr eaLnBrk="1" hangingPunct="1">
              <a:lnSpc>
                <a:spcPct val="200000"/>
              </a:lnSpc>
              <a:buFont typeface="Arial" charset="0"/>
              <a:buNone/>
            </a:pPr>
            <a:r>
              <a:rPr lang="en-US" sz="160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The future is in 1:1 marketing</a:t>
            </a:r>
          </a:p>
          <a:p>
            <a:pPr eaLnBrk="1" hangingPunct="1">
              <a:lnSpc>
                <a:spcPct val="200000"/>
              </a:lnSpc>
              <a:buFont typeface="Arial" charset="0"/>
              <a:buNone/>
            </a:pPr>
            <a:r>
              <a:rPr lang="en-US" sz="160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Listen to data and let it guide your marketing decisions</a:t>
            </a:r>
          </a:p>
          <a:p>
            <a:pPr eaLnBrk="1" hangingPunct="1">
              <a:lnSpc>
                <a:spcPct val="200000"/>
              </a:lnSpc>
              <a:buFont typeface="Arial" charset="0"/>
              <a:buNone/>
            </a:pPr>
            <a:r>
              <a:rPr lang="en-US" sz="160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Customize messaging based on consumer actions and travel shopping patterns</a:t>
            </a:r>
          </a:p>
          <a:p>
            <a:pPr eaLnBrk="1" hangingPunct="1">
              <a:lnSpc>
                <a:spcPct val="200000"/>
              </a:lnSpc>
              <a:buFont typeface="Arial" charset="0"/>
              <a:buNone/>
            </a:pPr>
            <a:r>
              <a:rPr lang="en-US" sz="160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Big Data drives value in every step of the travel marketing process </a:t>
            </a:r>
          </a:p>
          <a:p>
            <a:pPr eaLnBrk="1" hangingPunct="1">
              <a:lnSpc>
                <a:spcPct val="200000"/>
              </a:lnSpc>
              <a:buFont typeface="Arial" charset="0"/>
              <a:buNone/>
            </a:pPr>
            <a:r>
              <a:rPr lang="en-US" sz="160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Track what matters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54050" y="2268361"/>
            <a:ext cx="7742238" cy="0"/>
          </a:xfrm>
          <a:prstGeom prst="line">
            <a:avLst/>
          </a:prstGeom>
          <a:ln w="9525" cmpd="sng">
            <a:solidFill>
              <a:schemeClr val="bg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54050" y="2876903"/>
            <a:ext cx="7742238" cy="0"/>
          </a:xfrm>
          <a:prstGeom prst="line">
            <a:avLst/>
          </a:prstGeom>
          <a:ln w="9525" cmpd="sng">
            <a:solidFill>
              <a:schemeClr val="bg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54050" y="3411361"/>
            <a:ext cx="7742238" cy="0"/>
          </a:xfrm>
          <a:prstGeom prst="line">
            <a:avLst/>
          </a:prstGeom>
          <a:ln w="9525" cmpd="sng">
            <a:solidFill>
              <a:schemeClr val="bg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54050" y="4090082"/>
            <a:ext cx="7742238" cy="0"/>
          </a:xfrm>
          <a:prstGeom prst="line">
            <a:avLst/>
          </a:prstGeom>
          <a:ln w="9525" cmpd="sng">
            <a:solidFill>
              <a:schemeClr val="bg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993" name="Content Placeholder 1"/>
          <p:cNvSpPr txBox="1">
            <a:spLocks/>
          </p:cNvSpPr>
          <p:nvPr/>
        </p:nvSpPr>
        <p:spPr bwMode="auto">
          <a:xfrm>
            <a:off x="663575" y="2432404"/>
            <a:ext cx="381000" cy="220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spcBef>
                <a:spcPct val="20000"/>
              </a:spcBef>
              <a:buFont typeface="Arial" charset="0"/>
              <a:buNone/>
            </a:pPr>
            <a:r>
              <a:rPr lang="en-US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41994" name="Content Placeholder 1"/>
          <p:cNvSpPr txBox="1">
            <a:spLocks/>
          </p:cNvSpPr>
          <p:nvPr/>
        </p:nvSpPr>
        <p:spPr bwMode="auto">
          <a:xfrm>
            <a:off x="663575" y="3035654"/>
            <a:ext cx="381000" cy="220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spcBef>
                <a:spcPct val="20000"/>
              </a:spcBef>
              <a:buFont typeface="Arial" charset="0"/>
              <a:buNone/>
            </a:pPr>
            <a:r>
              <a:rPr lang="en-US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41995" name="Content Placeholder 1"/>
          <p:cNvSpPr txBox="1">
            <a:spLocks/>
          </p:cNvSpPr>
          <p:nvPr/>
        </p:nvSpPr>
        <p:spPr bwMode="auto">
          <a:xfrm>
            <a:off x="663575" y="3615972"/>
            <a:ext cx="381000" cy="220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spcBef>
                <a:spcPct val="20000"/>
              </a:spcBef>
              <a:buFont typeface="Arial" charset="0"/>
              <a:buNone/>
            </a:pPr>
            <a:r>
              <a:rPr lang="en-US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41996" name="Content Placeholder 1"/>
          <p:cNvSpPr txBox="1">
            <a:spLocks/>
          </p:cNvSpPr>
          <p:nvPr/>
        </p:nvSpPr>
        <p:spPr bwMode="auto">
          <a:xfrm>
            <a:off x="663575" y="4224515"/>
            <a:ext cx="381000" cy="222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spcBef>
                <a:spcPct val="20000"/>
              </a:spcBef>
              <a:buFont typeface="Arial" charset="0"/>
              <a:buNone/>
            </a:pPr>
            <a:r>
              <a:rPr lang="en-US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41997" name="Content Placeholder 1"/>
          <p:cNvSpPr txBox="1">
            <a:spLocks/>
          </p:cNvSpPr>
          <p:nvPr/>
        </p:nvSpPr>
        <p:spPr bwMode="auto">
          <a:xfrm>
            <a:off x="633413" y="1829154"/>
            <a:ext cx="381000" cy="222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spcBef>
                <a:spcPct val="20000"/>
              </a:spcBef>
              <a:buFont typeface="Arial" charset="0"/>
              <a:buNone/>
            </a:pPr>
            <a:r>
              <a:rPr lang="en-US">
                <a:solidFill>
                  <a:schemeClr val="bg1"/>
                </a:solidFill>
              </a:rPr>
              <a:t>+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"/>
            <a:ext cx="9144000" cy="5833181"/>
          </a:xfrm>
          <a:prstGeom prst="rect">
            <a:avLst/>
          </a:prstGeom>
          <a:solidFill>
            <a:srgbClr val="16B6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43011" name="Content Placeholder 2"/>
          <p:cNvSpPr txBox="1">
            <a:spLocks/>
          </p:cNvSpPr>
          <p:nvPr/>
        </p:nvSpPr>
        <p:spPr bwMode="auto">
          <a:xfrm>
            <a:off x="768350" y="1483432"/>
            <a:ext cx="7607300" cy="1866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algn="ctr">
              <a:buFont typeface="Arial" charset="0"/>
              <a:buNone/>
            </a:pPr>
            <a:r>
              <a:rPr lang="en-US" sz="5400" dirty="0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43012" name="Content Placeholder 2"/>
          <p:cNvSpPr>
            <a:spLocks noGrp="1"/>
          </p:cNvSpPr>
          <p:nvPr>
            <p:ph idx="4294967295"/>
          </p:nvPr>
        </p:nvSpPr>
        <p:spPr>
          <a:xfrm>
            <a:off x="0" y="4852459"/>
            <a:ext cx="9144000" cy="663222"/>
          </a:xfrm>
        </p:spPr>
        <p:txBody>
          <a:bodyPr>
            <a:normAutofit fontScale="92500" lnSpcReduction="20000"/>
          </a:bodyPr>
          <a:lstStyle/>
          <a:p>
            <a:pPr algn="ctr" eaLnBrk="1" hangingPunct="1">
              <a:buFont typeface="Arial" charset="0"/>
              <a:buNone/>
            </a:pPr>
            <a:r>
              <a:rPr lang="en-US" sz="2400" dirty="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Athena Romanelli|   Regional Director of Tourism  |   athena.romanelli@sojern.com</a:t>
            </a:r>
            <a:endParaRPr lang="en-US" sz="2400" u="sng" dirty="0" smtClean="0">
              <a:solidFill>
                <a:schemeClr val="bg1"/>
              </a:solidFill>
              <a:latin typeface="Arial" charset="0"/>
              <a:ea typeface="ＭＳ Ｐゴシック" pitchFamily="34" charset="-128"/>
              <a:cs typeface="Arial" charset="0"/>
            </a:endParaRPr>
          </a:p>
        </p:txBody>
      </p:sp>
      <p:pic>
        <p:nvPicPr>
          <p:cNvPr id="43013" name="Picture 6" descr="Sojern Logo_L.em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76614" y="4048126"/>
            <a:ext cx="2390775" cy="539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/>
          <p:cNvSpPr/>
          <p:nvPr/>
        </p:nvSpPr>
        <p:spPr>
          <a:xfrm>
            <a:off x="0" y="1"/>
            <a:ext cx="9144000" cy="5810250"/>
          </a:xfrm>
          <a:prstGeom prst="rect">
            <a:avLst/>
          </a:prstGeom>
          <a:solidFill>
            <a:srgbClr val="F373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1987" name="Title 15"/>
          <p:cNvSpPr>
            <a:spLocks noGrp="1"/>
          </p:cNvSpPr>
          <p:nvPr>
            <p:ph type="title" idx="4294967295"/>
          </p:nvPr>
        </p:nvSpPr>
        <p:spPr>
          <a:xfrm>
            <a:off x="0" y="239889"/>
            <a:ext cx="9144000" cy="903111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b="1" dirty="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Fun Facts </a:t>
            </a:r>
          </a:p>
        </p:txBody>
      </p:sp>
      <p:sp>
        <p:nvSpPr>
          <p:cNvPr id="41988" name="Content Placeholder 3"/>
          <p:cNvSpPr>
            <a:spLocks noGrp="1"/>
          </p:cNvSpPr>
          <p:nvPr>
            <p:ph idx="4294967295"/>
          </p:nvPr>
        </p:nvSpPr>
        <p:spPr>
          <a:xfrm>
            <a:off x="900113" y="1534584"/>
            <a:ext cx="7624762" cy="3760897"/>
          </a:xfrm>
        </p:spPr>
        <p:txBody>
          <a:bodyPr>
            <a:normAutofit fontScale="92500"/>
          </a:bodyPr>
          <a:lstStyle/>
          <a:p>
            <a:pPr eaLnBrk="1" hangingPunct="1">
              <a:lnSpc>
                <a:spcPct val="200000"/>
              </a:lnSpc>
              <a:buFont typeface="Arial" charset="0"/>
              <a:buNone/>
            </a:pPr>
            <a:r>
              <a:rPr lang="en-US" sz="1400" dirty="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1902- AAA was the newest technology for drive market tourism</a:t>
            </a:r>
          </a:p>
          <a:p>
            <a:pPr eaLnBrk="1" hangingPunct="1">
              <a:lnSpc>
                <a:spcPct val="200000"/>
              </a:lnSpc>
              <a:buFont typeface="Arial" charset="0"/>
              <a:buNone/>
            </a:pPr>
            <a:r>
              <a:rPr lang="en-US" sz="1400" dirty="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1989- The internet went pubic and travelers had access to billions of resources and the ability to become their own researcher and planner for their vacation </a:t>
            </a:r>
          </a:p>
          <a:p>
            <a:pPr eaLnBrk="1" hangingPunct="1">
              <a:lnSpc>
                <a:spcPct val="200000"/>
              </a:lnSpc>
              <a:buFont typeface="Arial" charset="0"/>
              <a:buNone/>
            </a:pPr>
            <a:r>
              <a:rPr lang="en-US" sz="1400" dirty="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1994-Companies like Amazon started to leverage data to </a:t>
            </a:r>
            <a:r>
              <a:rPr lang="en-US" sz="1400" dirty="0" err="1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unerstand</a:t>
            </a:r>
            <a:r>
              <a:rPr lang="en-US" sz="1400" dirty="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 their </a:t>
            </a:r>
            <a:r>
              <a:rPr lang="en-US" sz="1400" dirty="0" err="1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cutomers</a:t>
            </a:r>
            <a:r>
              <a:rPr lang="en-US" sz="1400" dirty="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 better and continue to offer relevant content and recommendations to enhance their personal experience </a:t>
            </a:r>
          </a:p>
          <a:p>
            <a:pPr eaLnBrk="1" hangingPunct="1">
              <a:lnSpc>
                <a:spcPct val="200000"/>
              </a:lnSpc>
              <a:buFont typeface="Arial" charset="0"/>
              <a:buNone/>
            </a:pPr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2004 </a:t>
            </a:r>
            <a:r>
              <a:rPr lang="en-US" sz="1600" dirty="0" err="1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Facebook</a:t>
            </a:r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 launched and now offers behavioral targeting </a:t>
            </a:r>
          </a:p>
          <a:p>
            <a:pPr eaLnBrk="1" hangingPunct="1">
              <a:lnSpc>
                <a:spcPct val="200000"/>
              </a:lnSpc>
              <a:buFont typeface="Arial" charset="0"/>
              <a:buNone/>
            </a:pPr>
            <a:r>
              <a:rPr lang="en-US" sz="1600" dirty="0" smtClean="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Arial" charset="0"/>
              </a:rPr>
              <a:t>Today, a revolutionary technology “Big Data and Behavioral Targeting” has changed the landscape of the Travel Industry 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654050" y="2268361"/>
            <a:ext cx="7742238" cy="0"/>
          </a:xfrm>
          <a:prstGeom prst="line">
            <a:avLst/>
          </a:prstGeom>
          <a:ln w="9525" cmpd="sng">
            <a:solidFill>
              <a:schemeClr val="bg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654050" y="2876903"/>
            <a:ext cx="7742238" cy="0"/>
          </a:xfrm>
          <a:prstGeom prst="line">
            <a:avLst/>
          </a:prstGeom>
          <a:ln w="9525" cmpd="sng">
            <a:solidFill>
              <a:schemeClr val="bg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54050" y="3411361"/>
            <a:ext cx="7742238" cy="0"/>
          </a:xfrm>
          <a:prstGeom prst="line">
            <a:avLst/>
          </a:prstGeom>
          <a:ln w="9525" cmpd="sng">
            <a:solidFill>
              <a:schemeClr val="bg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54050" y="4090082"/>
            <a:ext cx="7742238" cy="0"/>
          </a:xfrm>
          <a:prstGeom prst="line">
            <a:avLst/>
          </a:prstGeom>
          <a:ln w="9525" cmpd="sng">
            <a:solidFill>
              <a:schemeClr val="bg1"/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993" name="Content Placeholder 1"/>
          <p:cNvSpPr txBox="1">
            <a:spLocks/>
          </p:cNvSpPr>
          <p:nvPr/>
        </p:nvSpPr>
        <p:spPr bwMode="auto">
          <a:xfrm>
            <a:off x="663575" y="2432404"/>
            <a:ext cx="381000" cy="220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spcBef>
                <a:spcPct val="20000"/>
              </a:spcBef>
              <a:buFont typeface="Arial" charset="0"/>
              <a:buNone/>
            </a:pPr>
            <a:r>
              <a:rPr lang="en-US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41994" name="Content Placeholder 1"/>
          <p:cNvSpPr txBox="1">
            <a:spLocks/>
          </p:cNvSpPr>
          <p:nvPr/>
        </p:nvSpPr>
        <p:spPr bwMode="auto">
          <a:xfrm>
            <a:off x="663575" y="3035654"/>
            <a:ext cx="381000" cy="220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spcBef>
                <a:spcPct val="20000"/>
              </a:spcBef>
              <a:buFont typeface="Arial" charset="0"/>
              <a:buNone/>
            </a:pPr>
            <a:r>
              <a:rPr lang="en-US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41995" name="Content Placeholder 1"/>
          <p:cNvSpPr txBox="1">
            <a:spLocks/>
          </p:cNvSpPr>
          <p:nvPr/>
        </p:nvSpPr>
        <p:spPr bwMode="auto">
          <a:xfrm>
            <a:off x="663575" y="3615972"/>
            <a:ext cx="381000" cy="2204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spcBef>
                <a:spcPct val="20000"/>
              </a:spcBef>
              <a:buFont typeface="Arial" charset="0"/>
              <a:buNone/>
            </a:pPr>
            <a:r>
              <a:rPr lang="en-US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41996" name="Content Placeholder 1"/>
          <p:cNvSpPr txBox="1">
            <a:spLocks/>
          </p:cNvSpPr>
          <p:nvPr/>
        </p:nvSpPr>
        <p:spPr bwMode="auto">
          <a:xfrm>
            <a:off x="663575" y="4224515"/>
            <a:ext cx="381000" cy="222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spcBef>
                <a:spcPct val="20000"/>
              </a:spcBef>
              <a:buFont typeface="Arial" charset="0"/>
              <a:buNone/>
            </a:pPr>
            <a:r>
              <a:rPr lang="en-US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41997" name="Content Placeholder 1"/>
          <p:cNvSpPr txBox="1">
            <a:spLocks/>
          </p:cNvSpPr>
          <p:nvPr/>
        </p:nvSpPr>
        <p:spPr bwMode="auto">
          <a:xfrm>
            <a:off x="633413" y="1829154"/>
            <a:ext cx="381000" cy="222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pPr>
              <a:spcBef>
                <a:spcPct val="20000"/>
              </a:spcBef>
              <a:buFont typeface="Arial" charset="0"/>
              <a:buNone/>
            </a:pPr>
            <a:r>
              <a:rPr lang="en-US">
                <a:solidFill>
                  <a:schemeClr val="bg1"/>
                </a:solidFill>
              </a:rPr>
              <a:t>+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People Not Proxies – 1:1 Marketing</a:t>
            </a:r>
            <a:endParaRPr lang="en-US" dirty="0"/>
          </a:p>
        </p:txBody>
      </p:sp>
      <p:sp>
        <p:nvSpPr>
          <p:cNvPr id="8" name="Content Placeholder 1"/>
          <p:cNvSpPr>
            <a:spLocks noGrp="1"/>
          </p:cNvSpPr>
          <p:nvPr>
            <p:ph idx="14"/>
          </p:nvPr>
        </p:nvSpPr>
        <p:spPr>
          <a:xfrm>
            <a:off x="1349020" y="3914458"/>
            <a:ext cx="2700465" cy="136834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1600" dirty="0" smtClean="0"/>
              <a:t>35 – 45 yrs old</a:t>
            </a:r>
          </a:p>
          <a:p>
            <a:pPr>
              <a:spcAft>
                <a:spcPts val="600"/>
              </a:spcAft>
            </a:pPr>
            <a:r>
              <a:rPr lang="en-US" sz="1600" dirty="0" smtClean="0"/>
              <a:t>HHI $100k</a:t>
            </a:r>
          </a:p>
          <a:p>
            <a:pPr>
              <a:spcAft>
                <a:spcPts val="600"/>
              </a:spcAft>
            </a:pPr>
            <a:r>
              <a:rPr lang="en-US" sz="1600" dirty="0" smtClean="0"/>
              <a:t>Child: English </a:t>
            </a:r>
            <a:r>
              <a:rPr lang="en-US" sz="1600" dirty="0" smtClean="0"/>
              <a:t>Bulldog </a:t>
            </a:r>
            <a:endParaRPr lang="en-US" sz="1600" dirty="0" smtClean="0"/>
          </a:p>
          <a:p>
            <a:pPr>
              <a:spcAft>
                <a:spcPts val="600"/>
              </a:spcAft>
            </a:pPr>
            <a:r>
              <a:rPr lang="en-US" sz="1600" dirty="0" smtClean="0"/>
              <a:t>Vacation: Palm Springs, Indian Wells 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idx="17"/>
          </p:nvPr>
        </p:nvSpPr>
        <p:spPr>
          <a:xfrm>
            <a:off x="1341120" y="2837252"/>
            <a:ext cx="2461017" cy="731448"/>
          </a:xfrm>
        </p:spPr>
        <p:txBody>
          <a:bodyPr>
            <a:noAutofit/>
          </a:bodyPr>
          <a:lstStyle/>
          <a:p>
            <a:pPr>
              <a:lnSpc>
                <a:spcPts val="5500"/>
              </a:lnSpc>
            </a:pPr>
            <a:r>
              <a:rPr lang="en-US" sz="4000" b="1" spc="-200" dirty="0" smtClean="0">
                <a:solidFill>
                  <a:srgbClr val="16B6FF"/>
                </a:solidFill>
              </a:rPr>
              <a:t>Profile 01</a:t>
            </a:r>
            <a:endParaRPr lang="en-US" sz="1200" b="1" dirty="0" smtClean="0">
              <a:solidFill>
                <a:srgbClr val="16B6FF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349021" y="3675882"/>
            <a:ext cx="2453116" cy="0"/>
          </a:xfrm>
          <a:prstGeom prst="line">
            <a:avLst/>
          </a:prstGeom>
          <a:ln w="19050" cmpd="sng">
            <a:solidFill>
              <a:srgbClr val="16B6FF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572000" y="1262111"/>
            <a:ext cx="0" cy="3880995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woman-0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120" y="1262111"/>
            <a:ext cx="1397540" cy="1490131"/>
          </a:xfrm>
          <a:prstGeom prst="rect">
            <a:avLst/>
          </a:prstGeom>
        </p:spPr>
      </p:pic>
      <p:pic>
        <p:nvPicPr>
          <p:cNvPr id="16" name="Picture 15" descr="woman-03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4922" y="1262111"/>
            <a:ext cx="1397540" cy="1490131"/>
          </a:xfrm>
          <a:prstGeom prst="rect">
            <a:avLst/>
          </a:prstGeom>
        </p:spPr>
      </p:pic>
      <p:sp>
        <p:nvSpPr>
          <p:cNvPr id="19" name="Content Placeholder 1"/>
          <p:cNvSpPr>
            <a:spLocks noGrp="1"/>
          </p:cNvSpPr>
          <p:nvPr>
            <p:ph idx="14"/>
          </p:nvPr>
        </p:nvSpPr>
        <p:spPr>
          <a:xfrm>
            <a:off x="5374921" y="3914458"/>
            <a:ext cx="2453116" cy="136834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sz="1600" dirty="0" smtClean="0"/>
              <a:t>35 – 45 yrs old</a:t>
            </a:r>
          </a:p>
          <a:p>
            <a:pPr>
              <a:spcAft>
                <a:spcPts val="600"/>
              </a:spcAft>
            </a:pPr>
            <a:r>
              <a:rPr lang="en-US" sz="1600" dirty="0" smtClean="0"/>
              <a:t>HHI $100k</a:t>
            </a:r>
          </a:p>
          <a:p>
            <a:pPr>
              <a:spcAft>
                <a:spcPts val="600"/>
              </a:spcAft>
            </a:pPr>
            <a:r>
              <a:rPr lang="en-US" sz="1600" dirty="0" smtClean="0"/>
              <a:t>Child: </a:t>
            </a:r>
            <a:r>
              <a:rPr lang="en-US" sz="1600" dirty="0" err="1" smtClean="0"/>
              <a:t>Schnoodle</a:t>
            </a:r>
            <a:endParaRPr lang="en-US" sz="1600" dirty="0" smtClean="0"/>
          </a:p>
          <a:p>
            <a:pPr>
              <a:spcAft>
                <a:spcPts val="600"/>
              </a:spcAft>
            </a:pPr>
            <a:r>
              <a:rPr lang="en-US" sz="1600" dirty="0" smtClean="0"/>
              <a:t>Vacation: Nashville </a:t>
            </a:r>
          </a:p>
          <a:p>
            <a:pPr>
              <a:spcAft>
                <a:spcPts val="600"/>
              </a:spcAft>
            </a:pPr>
            <a:endParaRPr lang="en-US" sz="1600" dirty="0"/>
          </a:p>
        </p:txBody>
      </p:sp>
      <p:sp>
        <p:nvSpPr>
          <p:cNvPr id="20" name="Content Placeholder 3"/>
          <p:cNvSpPr>
            <a:spLocks noGrp="1"/>
          </p:cNvSpPr>
          <p:nvPr>
            <p:ph idx="17"/>
          </p:nvPr>
        </p:nvSpPr>
        <p:spPr>
          <a:xfrm>
            <a:off x="5367020" y="2837252"/>
            <a:ext cx="2461017" cy="731448"/>
          </a:xfrm>
        </p:spPr>
        <p:txBody>
          <a:bodyPr>
            <a:noAutofit/>
          </a:bodyPr>
          <a:lstStyle/>
          <a:p>
            <a:pPr>
              <a:lnSpc>
                <a:spcPts val="5500"/>
              </a:lnSpc>
            </a:pPr>
            <a:r>
              <a:rPr lang="en-US" sz="4000" b="1" spc="-200" dirty="0" smtClean="0">
                <a:solidFill>
                  <a:srgbClr val="16B6FF"/>
                </a:solidFill>
              </a:rPr>
              <a:t>Profile 02</a:t>
            </a:r>
            <a:endParaRPr lang="en-US" sz="1200" b="1" dirty="0" smtClean="0">
              <a:solidFill>
                <a:srgbClr val="16B6FF"/>
              </a:solidFill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5374921" y="3675882"/>
            <a:ext cx="2453116" cy="0"/>
          </a:xfrm>
          <a:prstGeom prst="line">
            <a:avLst/>
          </a:prstGeom>
          <a:ln w="19050" cmpd="sng">
            <a:solidFill>
              <a:srgbClr val="16B6FF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3923876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8545921" cy="901558"/>
          </a:xfrm>
        </p:spPr>
        <p:txBody>
          <a:bodyPr/>
          <a:lstStyle/>
          <a:p>
            <a:r>
              <a:rPr lang="en-US" dirty="0" smtClean="0"/>
              <a:t>Traveler Audience Insights</a:t>
            </a:r>
            <a:endParaRPr lang="en-US" dirty="0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2631926" y="2327776"/>
            <a:ext cx="2103935" cy="31265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1500"/>
              </a:lnSpc>
              <a:spcBef>
                <a:spcPts val="0"/>
              </a:spcBef>
              <a:buSzPct val="95000"/>
            </a:pPr>
            <a:r>
              <a:rPr lang="en-US" sz="1400" b="1" dirty="0" smtClean="0">
                <a:solidFill>
                  <a:srgbClr val="E06B32"/>
                </a:solidFill>
              </a:rPr>
              <a:t>Sojern Traveler Platform</a:t>
            </a:r>
            <a:endParaRPr lang="en-US" sz="1400" b="1" dirty="0">
              <a:solidFill>
                <a:srgbClr val="E06B32"/>
              </a:solidFill>
            </a:endParaRPr>
          </a:p>
        </p:txBody>
      </p:sp>
      <p:grpSp>
        <p:nvGrpSpPr>
          <p:cNvPr id="3" name="Group 48"/>
          <p:cNvGrpSpPr/>
          <p:nvPr/>
        </p:nvGrpSpPr>
        <p:grpSpPr>
          <a:xfrm>
            <a:off x="5004738" y="2418897"/>
            <a:ext cx="1338185" cy="2699277"/>
            <a:chOff x="5048704" y="2431382"/>
            <a:chExt cx="1350966" cy="2725058"/>
          </a:xfrm>
        </p:grpSpPr>
        <p:grpSp>
          <p:nvGrpSpPr>
            <p:cNvPr id="4" name="Group 46"/>
            <p:cNvGrpSpPr/>
            <p:nvPr/>
          </p:nvGrpSpPr>
          <p:grpSpPr>
            <a:xfrm>
              <a:off x="5048704" y="2431382"/>
              <a:ext cx="1350966" cy="2725058"/>
              <a:chOff x="5262837" y="2247900"/>
              <a:chExt cx="1534386" cy="3095035"/>
            </a:xfrm>
          </p:grpSpPr>
          <p:pic>
            <p:nvPicPr>
              <p:cNvPr id="80" name="Picture 7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5400000">
                <a:off x="4270266" y="3240471"/>
                <a:ext cx="3095035" cy="1109893"/>
              </a:xfrm>
              <a:prstGeom prst="rect">
                <a:avLst/>
              </a:prstGeom>
            </p:spPr>
          </p:pic>
          <p:pic>
            <p:nvPicPr>
              <p:cNvPr id="138" name="Picture 13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55193" y="4867562"/>
                <a:ext cx="442030" cy="408669"/>
              </a:xfrm>
              <a:prstGeom prst="rect">
                <a:avLst/>
              </a:prstGeom>
            </p:spPr>
          </p:pic>
          <p:pic>
            <p:nvPicPr>
              <p:cNvPr id="139" name="Picture 13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93070" y="3057115"/>
                <a:ext cx="479097" cy="520758"/>
              </a:xfrm>
              <a:prstGeom prst="rect">
                <a:avLst/>
              </a:prstGeom>
            </p:spPr>
          </p:pic>
          <p:pic>
            <p:nvPicPr>
              <p:cNvPr id="140" name="Picture 139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32606" y="4326743"/>
                <a:ext cx="420042" cy="420042"/>
              </a:xfrm>
              <a:prstGeom prst="rect">
                <a:avLst/>
              </a:prstGeom>
            </p:spPr>
          </p:pic>
          <p:pic>
            <p:nvPicPr>
              <p:cNvPr id="141" name="Picture 140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58431" y="2298700"/>
                <a:ext cx="367274" cy="520603"/>
              </a:xfrm>
              <a:prstGeom prst="rect">
                <a:avLst/>
              </a:prstGeom>
            </p:spPr>
          </p:pic>
          <p:pic>
            <p:nvPicPr>
              <p:cNvPr id="142" name="Picture 141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81806" y="3764414"/>
                <a:ext cx="420042" cy="344297"/>
              </a:xfrm>
              <a:prstGeom prst="rect">
                <a:avLst/>
              </a:prstGeom>
            </p:spPr>
          </p:pic>
        </p:grpSp>
        <p:grpSp>
          <p:nvGrpSpPr>
            <p:cNvPr id="5" name="Group 84"/>
            <p:cNvGrpSpPr/>
            <p:nvPr/>
          </p:nvGrpSpPr>
          <p:grpSpPr>
            <a:xfrm rot="5400000">
              <a:off x="4325199" y="3343923"/>
              <a:ext cx="2348569" cy="894992"/>
              <a:chOff x="3007717" y="1763050"/>
              <a:chExt cx="2919645" cy="971986"/>
            </a:xfrm>
          </p:grpSpPr>
          <p:cxnSp>
            <p:nvCxnSpPr>
              <p:cNvPr id="87" name="Straight Connector 86"/>
              <p:cNvCxnSpPr/>
              <p:nvPr/>
            </p:nvCxnSpPr>
            <p:spPr>
              <a:xfrm>
                <a:off x="3007717" y="1766786"/>
                <a:ext cx="1288143" cy="544887"/>
              </a:xfrm>
              <a:prstGeom prst="line">
                <a:avLst/>
              </a:prstGeom>
              <a:ln w="12700" cmpd="sng">
                <a:solidFill>
                  <a:srgbClr val="16B6FF"/>
                </a:solidFill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 flipH="1">
                <a:off x="4639219" y="1763051"/>
                <a:ext cx="1288143" cy="544887"/>
              </a:xfrm>
              <a:prstGeom prst="line">
                <a:avLst/>
              </a:prstGeom>
              <a:ln w="12700" cmpd="sng">
                <a:solidFill>
                  <a:srgbClr val="16B6FF"/>
                </a:solidFill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H="1" flipV="1">
                <a:off x="4232394" y="1763051"/>
                <a:ext cx="204103" cy="527008"/>
              </a:xfrm>
              <a:prstGeom prst="line">
                <a:avLst/>
              </a:prstGeom>
              <a:ln w="12700" cmpd="sng">
                <a:solidFill>
                  <a:srgbClr val="16B6FF"/>
                </a:solidFill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 flipV="1">
                <a:off x="4497986" y="1763050"/>
                <a:ext cx="204103" cy="527008"/>
              </a:xfrm>
              <a:prstGeom prst="line">
                <a:avLst/>
              </a:prstGeom>
              <a:ln w="12700" cmpd="sng">
                <a:solidFill>
                  <a:srgbClr val="16B6FF"/>
                </a:solidFill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4443967" y="2319143"/>
                <a:ext cx="0" cy="415893"/>
              </a:xfrm>
              <a:prstGeom prst="line">
                <a:avLst/>
              </a:prstGeom>
              <a:ln w="12700" cmpd="sng">
                <a:solidFill>
                  <a:srgbClr val="16B6FF"/>
                </a:solidFill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>
                <a:off x="4385880" y="2319143"/>
                <a:ext cx="0" cy="415893"/>
              </a:xfrm>
              <a:prstGeom prst="line">
                <a:avLst/>
              </a:prstGeom>
              <a:ln w="12700" cmpd="sng">
                <a:solidFill>
                  <a:srgbClr val="16B6FF"/>
                </a:solidFill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/>
              <p:cNvCxnSpPr/>
              <p:nvPr/>
            </p:nvCxnSpPr>
            <p:spPr>
              <a:xfrm>
                <a:off x="4325040" y="2319143"/>
                <a:ext cx="0" cy="415893"/>
              </a:xfrm>
              <a:prstGeom prst="line">
                <a:avLst/>
              </a:prstGeom>
              <a:ln w="12700" cmpd="sng">
                <a:solidFill>
                  <a:srgbClr val="16B6FF"/>
                </a:solidFill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>
                <a:off x="4555920" y="2319143"/>
                <a:ext cx="0" cy="415893"/>
              </a:xfrm>
              <a:prstGeom prst="line">
                <a:avLst/>
              </a:prstGeom>
              <a:ln w="12700" cmpd="sng">
                <a:solidFill>
                  <a:srgbClr val="16B6FF"/>
                </a:solidFill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>
                <a:off x="4499385" y="2319143"/>
                <a:ext cx="0" cy="415893"/>
              </a:xfrm>
              <a:prstGeom prst="line">
                <a:avLst/>
              </a:prstGeom>
              <a:ln w="12700" cmpd="sng">
                <a:solidFill>
                  <a:srgbClr val="16B6FF"/>
                </a:solidFill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>
                <a:off x="4611165" y="2319143"/>
                <a:ext cx="0" cy="415893"/>
              </a:xfrm>
              <a:prstGeom prst="line">
                <a:avLst/>
              </a:prstGeom>
              <a:ln w="12700" cmpd="sng">
                <a:solidFill>
                  <a:srgbClr val="16B6FF"/>
                </a:solidFill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V="1">
                <a:off x="4565080" y="1763051"/>
                <a:ext cx="599116" cy="530743"/>
              </a:xfrm>
              <a:prstGeom prst="line">
                <a:avLst/>
              </a:prstGeom>
              <a:ln w="12700" cmpd="sng">
                <a:solidFill>
                  <a:srgbClr val="16B6FF"/>
                </a:solidFill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5" name="Content Placeholder 3"/>
          <p:cNvSpPr txBox="1">
            <a:spLocks/>
          </p:cNvSpPr>
          <p:nvPr/>
        </p:nvSpPr>
        <p:spPr>
          <a:xfrm>
            <a:off x="471079" y="1231053"/>
            <a:ext cx="7682321" cy="1791547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S</a:t>
            </a:r>
            <a:r>
              <a:rPr 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ojern’s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robust traveler engagement platform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is powered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by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billions of intent data points, machine learning technology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, and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enhanced programmatic buying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, driving 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insights for partners that are unavailable 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anywhere else</a:t>
            </a:r>
            <a:r>
              <a:rPr 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. 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80" name="Title 1"/>
          <p:cNvSpPr txBox="1">
            <a:spLocks/>
          </p:cNvSpPr>
          <p:nvPr/>
        </p:nvSpPr>
        <p:spPr>
          <a:xfrm rot="10800000" flipV="1">
            <a:off x="249871" y="2327776"/>
            <a:ext cx="1948892" cy="358142"/>
          </a:xfrm>
          <a:prstGeom prst="rect">
            <a:avLst/>
          </a:prstGeom>
        </p:spPr>
        <p:txBody>
          <a:bodyPr lIns="0" tIns="0" rIns="0" bIns="0" anchor="t" anchorCtr="0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1400" b="1" dirty="0" smtClean="0">
                <a:solidFill>
                  <a:srgbClr val="E06B32"/>
                </a:solidFill>
                <a:latin typeface="Arial"/>
                <a:cs typeface="Arial"/>
              </a:rPr>
              <a:t>Billions of Data Points</a:t>
            </a:r>
            <a:endParaRPr lang="en-US" sz="14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pic>
        <p:nvPicPr>
          <p:cNvPr id="187" name="Picture 18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9299350" flipV="1">
            <a:off x="565823" y="4323477"/>
            <a:ext cx="375842" cy="260197"/>
          </a:xfrm>
          <a:prstGeom prst="rect">
            <a:avLst/>
          </a:prstGeom>
        </p:spPr>
      </p:pic>
      <p:pic>
        <p:nvPicPr>
          <p:cNvPr id="143" name="Picture 14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71160" y="2713633"/>
            <a:ext cx="4266296" cy="2184840"/>
          </a:xfrm>
          <a:prstGeom prst="rect">
            <a:avLst/>
          </a:prstGeom>
        </p:spPr>
      </p:pic>
      <p:pic>
        <p:nvPicPr>
          <p:cNvPr id="188" name="Picture 18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987141" flipV="1">
            <a:off x="1301731" y="3968874"/>
            <a:ext cx="228619" cy="248215"/>
          </a:xfrm>
          <a:prstGeom prst="rect">
            <a:avLst/>
          </a:prstGeom>
        </p:spPr>
      </p:pic>
      <p:pic>
        <p:nvPicPr>
          <p:cNvPr id="189" name="Picture 18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flipV="1">
            <a:off x="1838357" y="3505033"/>
            <a:ext cx="201078" cy="201078"/>
          </a:xfrm>
          <a:prstGeom prst="rect">
            <a:avLst/>
          </a:prstGeom>
        </p:spPr>
      </p:pic>
      <p:pic>
        <p:nvPicPr>
          <p:cNvPr id="190" name="Picture 18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9129564" flipV="1">
            <a:off x="904416" y="4172649"/>
            <a:ext cx="430012" cy="206738"/>
          </a:xfrm>
          <a:prstGeom prst="rect">
            <a:avLst/>
          </a:prstGeom>
        </p:spPr>
      </p:pic>
      <p:pic>
        <p:nvPicPr>
          <p:cNvPr id="191" name="Picture 19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21008682" flipV="1">
            <a:off x="875733" y="3259178"/>
            <a:ext cx="236020" cy="309775"/>
          </a:xfrm>
          <a:prstGeom prst="rect">
            <a:avLst/>
          </a:prstGeom>
        </p:spPr>
      </p:pic>
      <p:pic>
        <p:nvPicPr>
          <p:cNvPr id="192" name="Picture 19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19773730">
            <a:off x="1750064" y="3724474"/>
            <a:ext cx="313734" cy="150835"/>
          </a:xfrm>
          <a:prstGeom prst="rect">
            <a:avLst/>
          </a:prstGeom>
        </p:spPr>
      </p:pic>
      <p:pic>
        <p:nvPicPr>
          <p:cNvPr id="193" name="Picture 19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0658976" flipV="1">
            <a:off x="1382915" y="3796918"/>
            <a:ext cx="215350" cy="215350"/>
          </a:xfrm>
          <a:prstGeom prst="rect">
            <a:avLst/>
          </a:prstGeom>
        </p:spPr>
      </p:pic>
      <p:pic>
        <p:nvPicPr>
          <p:cNvPr id="194" name="Picture 19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3280891" flipH="1">
            <a:off x="868116" y="3987837"/>
            <a:ext cx="200187" cy="217345"/>
          </a:xfrm>
          <a:prstGeom prst="rect">
            <a:avLst/>
          </a:prstGeom>
        </p:spPr>
      </p:pic>
      <p:pic>
        <p:nvPicPr>
          <p:cNvPr id="195" name="Picture 19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13725959" flipV="1">
            <a:off x="1566091" y="3944268"/>
            <a:ext cx="153398" cy="201335"/>
          </a:xfrm>
          <a:prstGeom prst="rect">
            <a:avLst/>
          </a:prstGeom>
        </p:spPr>
      </p:pic>
      <p:pic>
        <p:nvPicPr>
          <p:cNvPr id="196" name="Picture 19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111588" flipH="1">
            <a:off x="1071531" y="3821250"/>
            <a:ext cx="251907" cy="174396"/>
          </a:xfrm>
          <a:prstGeom prst="rect">
            <a:avLst/>
          </a:prstGeom>
        </p:spPr>
      </p:pic>
      <p:pic>
        <p:nvPicPr>
          <p:cNvPr id="197" name="Picture 19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16591833" flipH="1">
            <a:off x="1612448" y="3692246"/>
            <a:ext cx="146583" cy="159146"/>
          </a:xfrm>
          <a:prstGeom prst="rect">
            <a:avLst/>
          </a:prstGeom>
        </p:spPr>
      </p:pic>
      <p:pic>
        <p:nvPicPr>
          <p:cNvPr id="198" name="Picture 19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8100000" flipV="1">
            <a:off x="1111380" y="3455411"/>
            <a:ext cx="395835" cy="190307"/>
          </a:xfrm>
          <a:prstGeom prst="rect">
            <a:avLst/>
          </a:prstGeom>
        </p:spPr>
      </p:pic>
      <p:pic>
        <p:nvPicPr>
          <p:cNvPr id="199" name="Picture 198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2050260" flipV="1">
            <a:off x="2112064" y="3764934"/>
            <a:ext cx="229173" cy="229173"/>
          </a:xfrm>
          <a:prstGeom prst="rect">
            <a:avLst/>
          </a:prstGeom>
        </p:spPr>
      </p:pic>
      <p:pic>
        <p:nvPicPr>
          <p:cNvPr id="201" name="Picture 20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21008682" flipV="1">
            <a:off x="2014810" y="3925656"/>
            <a:ext cx="110161" cy="144586"/>
          </a:xfrm>
          <a:prstGeom prst="rect">
            <a:avLst/>
          </a:prstGeom>
        </p:spPr>
      </p:pic>
      <p:pic>
        <p:nvPicPr>
          <p:cNvPr id="202" name="Picture 201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7097404" flipV="1">
            <a:off x="582019" y="3874572"/>
            <a:ext cx="381976" cy="264445"/>
          </a:xfrm>
          <a:prstGeom prst="rect">
            <a:avLst/>
          </a:prstGeom>
        </p:spPr>
      </p:pic>
      <p:pic>
        <p:nvPicPr>
          <p:cNvPr id="203" name="Picture 20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7937994" flipV="1">
            <a:off x="1413653" y="3542703"/>
            <a:ext cx="334750" cy="231751"/>
          </a:xfrm>
          <a:prstGeom prst="rect">
            <a:avLst/>
          </a:prstGeom>
        </p:spPr>
      </p:pic>
      <p:pic>
        <p:nvPicPr>
          <p:cNvPr id="204" name="Picture 20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861037" flipV="1">
            <a:off x="2114848" y="3593485"/>
            <a:ext cx="221412" cy="153286"/>
          </a:xfrm>
          <a:prstGeom prst="rect">
            <a:avLst/>
          </a:prstGeom>
        </p:spPr>
      </p:pic>
      <p:pic>
        <p:nvPicPr>
          <p:cNvPr id="206" name="Picture 20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332891" flipV="1">
            <a:off x="919595" y="3577850"/>
            <a:ext cx="298754" cy="298754"/>
          </a:xfrm>
          <a:prstGeom prst="rect">
            <a:avLst/>
          </a:prstGeom>
        </p:spPr>
      </p:pic>
      <p:pic>
        <p:nvPicPr>
          <p:cNvPr id="208" name="Picture 20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292822" flipV="1">
            <a:off x="1769170" y="3955107"/>
            <a:ext cx="198441" cy="137382"/>
          </a:xfrm>
          <a:prstGeom prst="rect">
            <a:avLst/>
          </a:prstGeom>
        </p:spPr>
      </p:pic>
      <p:sp>
        <p:nvSpPr>
          <p:cNvPr id="209" name="Title 1"/>
          <p:cNvSpPr txBox="1">
            <a:spLocks/>
          </p:cNvSpPr>
          <p:nvPr/>
        </p:nvSpPr>
        <p:spPr>
          <a:xfrm rot="10800000" flipV="1">
            <a:off x="6296923" y="2327776"/>
            <a:ext cx="1948892" cy="358142"/>
          </a:xfrm>
          <a:prstGeom prst="rect">
            <a:avLst/>
          </a:prstGeom>
        </p:spPr>
        <p:txBody>
          <a:bodyPr lIns="0" tIns="0" rIns="0" bIns="0" anchor="t" anchorCtr="0"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sz="1400" b="1" dirty="0" smtClean="0">
                <a:solidFill>
                  <a:srgbClr val="E06B32"/>
                </a:solidFill>
                <a:latin typeface="Arial"/>
                <a:cs typeface="Arial"/>
              </a:rPr>
              <a:t>Actionable Insights</a:t>
            </a:r>
            <a:endParaRPr lang="en-US" sz="14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sp>
        <p:nvSpPr>
          <p:cNvPr id="46" name="Content Placeholder 2"/>
          <p:cNvSpPr>
            <a:spLocks noGrp="1"/>
          </p:cNvSpPr>
          <p:nvPr>
            <p:ph idx="14"/>
          </p:nvPr>
        </p:nvSpPr>
        <p:spPr>
          <a:xfrm>
            <a:off x="6443636" y="2558641"/>
            <a:ext cx="1868826" cy="2749922"/>
          </a:xfrm>
        </p:spPr>
        <p:txBody>
          <a:bodyPr/>
          <a:lstStyle/>
          <a:p>
            <a:pPr marL="177800" indent="-177800">
              <a:lnSpc>
                <a:spcPts val="2220"/>
              </a:lnSpc>
              <a:buClr>
                <a:srgbClr val="E06B32"/>
              </a:buClr>
              <a:buFont typeface="Lucida Grande"/>
              <a:buChar char="+"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Travel purchase patterns</a:t>
            </a:r>
          </a:p>
          <a:p>
            <a:pPr marL="177800" indent="-177800">
              <a:lnSpc>
                <a:spcPts val="2220"/>
              </a:lnSpc>
              <a:buClr>
                <a:srgbClr val="E06B32"/>
              </a:buClr>
              <a:buFont typeface="Lucida Grande"/>
              <a:buChar char="+"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Top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destinations</a:t>
            </a:r>
          </a:p>
          <a:p>
            <a:pPr marL="177800" indent="-177800">
              <a:lnSpc>
                <a:spcPts val="2220"/>
              </a:lnSpc>
              <a:spcBef>
                <a:spcPts val="0"/>
              </a:spcBef>
              <a:buClr>
                <a:srgbClr val="E06B32"/>
              </a:buClr>
              <a:buFont typeface="Lucida Grande"/>
              <a:buChar char="+"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Dates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of 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travel</a:t>
            </a:r>
          </a:p>
          <a:p>
            <a:pPr marL="177800" indent="-177800">
              <a:lnSpc>
                <a:spcPts val="2220"/>
              </a:lnSpc>
              <a:buClr>
                <a:srgbClr val="E06B32"/>
              </a:buClr>
              <a:buFont typeface="Lucida Grande"/>
              <a:buChar char="+"/>
            </a:pP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Avg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trip length</a:t>
            </a:r>
          </a:p>
          <a:p>
            <a:pPr marL="177800" indent="-177800">
              <a:lnSpc>
                <a:spcPts val="2220"/>
              </a:lnSpc>
              <a:spcBef>
                <a:spcPts val="0"/>
              </a:spcBef>
              <a:buClr>
                <a:srgbClr val="E06B32"/>
              </a:buClr>
              <a:buFont typeface="Lucida Grande"/>
              <a:buChar char="+"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Travel frequency</a:t>
            </a:r>
          </a:p>
          <a:p>
            <a:pPr marL="177800" indent="-177800">
              <a:lnSpc>
                <a:spcPts val="2220"/>
              </a:lnSpc>
              <a:buClr>
                <a:srgbClr val="E06B32"/>
              </a:buClr>
              <a:buFont typeface="Lucida Grande"/>
              <a:buChar char="+"/>
            </a:pPr>
            <a:r>
              <a:rPr lang="en-US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Avg</a:t>
            </a: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# travel activities</a:t>
            </a:r>
          </a:p>
          <a:p>
            <a:pPr marL="177800" indent="-177800">
              <a:lnSpc>
                <a:spcPts val="2220"/>
              </a:lnSpc>
              <a:buClr>
                <a:srgbClr val="E06B32"/>
              </a:buClr>
              <a:buFont typeface="Lucida Grande"/>
              <a:buChar char="+"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% audience overlap with other data sources </a:t>
            </a:r>
          </a:p>
          <a:p>
            <a:pPr marL="177800" indent="-177800">
              <a:lnSpc>
                <a:spcPts val="2220"/>
              </a:lnSpc>
              <a:buClr>
                <a:srgbClr val="E06B32"/>
              </a:buClr>
              <a:buFont typeface="Lucida Grande"/>
              <a:buChar char="+"/>
            </a:pPr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Much more!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>
              <a:lnSpc>
                <a:spcPts val="2220"/>
              </a:lnSpc>
              <a:spcBef>
                <a:spcPts val="0"/>
              </a:spcBef>
            </a:pP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224301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210" y="460049"/>
            <a:ext cx="8406771" cy="464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96208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lorida.jpg"/>
          <p:cNvPicPr>
            <a:picLocks noChangeAspect="1"/>
          </p:cNvPicPr>
          <p:nvPr/>
        </p:nvPicPr>
        <p:blipFill>
          <a:blip r:embed="rId3">
            <a:alphaModFix amt="62000"/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25703" y="1333500"/>
            <a:ext cx="4871611" cy="3822700"/>
          </a:xfrm>
          <a:prstGeom prst="rect">
            <a:avLst/>
          </a:prstGeom>
          <a:solidFill>
            <a:srgbClr val="D9D9D9">
              <a:alpha val="60000"/>
            </a:srgbClr>
          </a:solidFill>
          <a:ln>
            <a:noFill/>
          </a:ln>
          <a:effectLst/>
        </p:spPr>
      </p:pic>
      <p:sp>
        <p:nvSpPr>
          <p:cNvPr id="45" name="Title 1"/>
          <p:cNvSpPr>
            <a:spLocks noGrp="1"/>
          </p:cNvSpPr>
          <p:nvPr>
            <p:ph type="title"/>
          </p:nvPr>
        </p:nvSpPr>
        <p:spPr>
          <a:xfrm>
            <a:off x="471079" y="215559"/>
            <a:ext cx="7931475" cy="901558"/>
          </a:xfrm>
        </p:spPr>
        <p:txBody>
          <a:bodyPr/>
          <a:lstStyle/>
          <a:p>
            <a:r>
              <a:rPr lang="en-US" dirty="0" smtClean="0"/>
              <a:t>Identify Drive Market Visitors</a:t>
            </a:r>
            <a:endParaRPr lang="en-US" dirty="0"/>
          </a:p>
        </p:txBody>
      </p:sp>
      <p:grpSp>
        <p:nvGrpSpPr>
          <p:cNvPr id="46" name="Group 45"/>
          <p:cNvGrpSpPr/>
          <p:nvPr/>
        </p:nvGrpSpPr>
        <p:grpSpPr>
          <a:xfrm>
            <a:off x="5791200" y="0"/>
            <a:ext cx="3361440" cy="5722504"/>
            <a:chOff x="5791200" y="0"/>
            <a:chExt cx="3361440" cy="5722504"/>
          </a:xfrm>
        </p:grpSpPr>
        <p:sp>
          <p:nvSpPr>
            <p:cNvPr id="47" name="Rectangle 46"/>
            <p:cNvSpPr/>
            <p:nvPr/>
          </p:nvSpPr>
          <p:spPr>
            <a:xfrm>
              <a:off x="5791200" y="0"/>
              <a:ext cx="2980267" cy="5722504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  <a:latin typeface="Calibri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8771467" y="0"/>
              <a:ext cx="381173" cy="1256027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16B6FF"/>
                </a:solidFill>
                <a:latin typeface="Calibri"/>
              </a:endParaRPr>
            </a:p>
          </p:txBody>
        </p:sp>
      </p:grpSp>
      <p:sp>
        <p:nvSpPr>
          <p:cNvPr id="56" name="Content Placeholder 2"/>
          <p:cNvSpPr txBox="1">
            <a:spLocks/>
          </p:cNvSpPr>
          <p:nvPr/>
        </p:nvSpPr>
        <p:spPr>
          <a:xfrm>
            <a:off x="5943600" y="1696774"/>
            <a:ext cx="2453116" cy="35925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spcAft>
                <a:spcPts val="1200"/>
              </a:spcAft>
              <a:buClr>
                <a:srgbClr val="E06B32"/>
              </a:buClr>
              <a:buSzPct val="115000"/>
              <a:buFont typeface="+mj-ea"/>
              <a:buAutoNum type="circleNumDbPlain"/>
            </a:pPr>
            <a:r>
              <a:rPr lang="en-US" sz="1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Sojern reaches and engages travelers in the drive market using our unique first and third party data sets</a:t>
            </a:r>
          </a:p>
          <a:p>
            <a:pPr marL="228600" indent="-228600">
              <a:spcAft>
                <a:spcPts val="1200"/>
              </a:spcAft>
              <a:buClr>
                <a:srgbClr val="E06B32"/>
              </a:buClr>
              <a:buSzPct val="115000"/>
              <a:buFont typeface="+mj-ea"/>
              <a:buAutoNum type="circleNumDbPlain"/>
            </a:pPr>
            <a:r>
              <a:rPr lang="en-US" sz="1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Sojern identifies Orlando resident searching for Sarasota hotel and layers in type of traveler</a:t>
            </a:r>
            <a:r>
              <a:rPr lang="en-US" sz="1400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en-US" sz="1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(business/leisure), single/family, preferences, and purchasing behavior</a:t>
            </a:r>
          </a:p>
          <a:p>
            <a:pPr marL="228600" indent="-228600">
              <a:spcAft>
                <a:spcPts val="1200"/>
              </a:spcAft>
              <a:buClr>
                <a:srgbClr val="E06B32"/>
              </a:buClr>
              <a:buSzPct val="115000"/>
              <a:buFont typeface="+mj-ea"/>
              <a:buAutoNum type="circleNumDbPlain"/>
            </a:pPr>
            <a:r>
              <a:rPr lang="en-US" sz="140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Sojern then serves relevant, destination-specific ads from Sarasota or neighboring cities </a:t>
            </a:r>
            <a:endParaRPr lang="en-US" sz="1400" i="1" dirty="0" smtClean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>
              <a:buClr>
                <a:srgbClr val="E06B32"/>
              </a:buClr>
              <a:buSzPct val="115000"/>
            </a:pPr>
            <a:endParaRPr lang="en-US" i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5951502" y="2881572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Content Placeholder 3"/>
          <p:cNvSpPr txBox="1">
            <a:spLocks/>
          </p:cNvSpPr>
          <p:nvPr/>
        </p:nvSpPr>
        <p:spPr>
          <a:xfrm>
            <a:off x="5943600" y="1236709"/>
            <a:ext cx="2461017" cy="3126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sz="1600" b="1" dirty="0" smtClean="0">
                <a:solidFill>
                  <a:srgbClr val="E06B32"/>
                </a:solidFill>
                <a:latin typeface="Arial"/>
                <a:cs typeface="Arial"/>
              </a:rPr>
              <a:t>How We Do It</a:t>
            </a:r>
            <a:endParaRPr lang="en-US" sz="1600" b="1" dirty="0">
              <a:solidFill>
                <a:srgbClr val="E06B32"/>
              </a:solidFill>
              <a:latin typeface="Arial"/>
              <a:cs typeface="Arial"/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>
            <a:off x="5943600" y="1563449"/>
            <a:ext cx="2453116" cy="0"/>
          </a:xfrm>
          <a:prstGeom prst="line">
            <a:avLst/>
          </a:prstGeom>
          <a:ln w="19050" cmpd="sng">
            <a:solidFill>
              <a:srgbClr val="E06B32"/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5951502" y="4553230"/>
            <a:ext cx="2453116" cy="0"/>
          </a:xfrm>
          <a:prstGeom prst="line">
            <a:avLst/>
          </a:prstGeom>
          <a:ln w="9525" cmpd="sng">
            <a:solidFill>
              <a:schemeClr val="tx1">
                <a:lumMod val="50000"/>
                <a:lumOff val="50000"/>
              </a:schemeClr>
            </a:solidFill>
            <a:prstDash val="dot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2601332" y="2473618"/>
            <a:ext cx="2476225" cy="2476225"/>
          </a:xfrm>
          <a:prstGeom prst="ellipse">
            <a:avLst/>
          </a:prstGeom>
          <a:solidFill>
            <a:srgbClr val="E06B32">
              <a:alpha val="31000"/>
            </a:srgbClr>
          </a:solidFill>
          <a:ln>
            <a:solidFill>
              <a:srgbClr val="E06B32"/>
            </a:solidFill>
            <a:prstDash val="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2544260" y="2608981"/>
            <a:ext cx="2415036" cy="1903541"/>
            <a:chOff x="2099760" y="3231281"/>
            <a:chExt cx="2415036" cy="1903541"/>
          </a:xfrm>
        </p:grpSpPr>
        <p:sp>
          <p:nvSpPr>
            <p:cNvPr id="32" name="TextBox 31"/>
            <p:cNvSpPr txBox="1"/>
            <p:nvPr/>
          </p:nvSpPr>
          <p:spPr>
            <a:xfrm>
              <a:off x="2730500" y="3303253"/>
              <a:ext cx="640896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>
                  <a:solidFill>
                    <a:prstClr val="black"/>
                  </a:solidFill>
                  <a:latin typeface="Arial"/>
                  <a:cs typeface="Arial"/>
                </a:rPr>
                <a:t>Orlando</a:t>
              </a:r>
              <a:endParaRPr lang="en-US" sz="1000" dirty="0">
                <a:solidFill>
                  <a:prstClr val="black"/>
                </a:solidFill>
                <a:latin typeface="Arial"/>
                <a:cs typeface="Arial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099760" y="4100558"/>
              <a:ext cx="69794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000" dirty="0" smtClean="0">
                  <a:solidFill>
                    <a:prstClr val="black"/>
                  </a:solidFill>
                  <a:latin typeface="Arial"/>
                  <a:cs typeface="Arial"/>
                </a:rPr>
                <a:t>Sarasota</a:t>
              </a:r>
              <a:endParaRPr lang="en-US" sz="1000" dirty="0">
                <a:solidFill>
                  <a:prstClr val="black"/>
                </a:solidFill>
                <a:latin typeface="Arial"/>
                <a:cs typeface="Arial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988177" y="4888601"/>
              <a:ext cx="52661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 smtClean="0">
                  <a:solidFill>
                    <a:prstClr val="black"/>
                  </a:solidFill>
                  <a:latin typeface="Arial"/>
                  <a:cs typeface="Arial"/>
                </a:rPr>
                <a:t>Miami</a:t>
              </a:r>
              <a:endParaRPr lang="en-US" sz="1000" dirty="0">
                <a:solidFill>
                  <a:prstClr val="black"/>
                </a:solidFill>
                <a:latin typeface="Arial"/>
                <a:cs typeface="Arial"/>
              </a:endParaRPr>
            </a:p>
          </p:txBody>
        </p:sp>
        <p:pic>
          <p:nvPicPr>
            <p:cNvPr id="36" name="Picture 35" descr="icons-10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99638" y="4702331"/>
              <a:ext cx="324000" cy="324000"/>
            </a:xfrm>
            <a:prstGeom prst="rect">
              <a:avLst/>
            </a:prstGeom>
          </p:spPr>
        </p:pic>
        <p:pic>
          <p:nvPicPr>
            <p:cNvPr id="37" name="Picture 36" descr="icons-07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292477" y="3231281"/>
              <a:ext cx="324000" cy="324000"/>
            </a:xfrm>
            <a:prstGeom prst="rect">
              <a:avLst/>
            </a:prstGeom>
          </p:spPr>
        </p:pic>
        <p:pic>
          <p:nvPicPr>
            <p:cNvPr id="39" name="Picture 38" descr="icons-08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21504" y="4049713"/>
              <a:ext cx="324000" cy="32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xmlns="" val="34304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4"/>
          </p:nvPr>
        </p:nvSpPr>
        <p:spPr>
          <a:xfrm>
            <a:off x="485421" y="2028128"/>
            <a:ext cx="7061891" cy="2832202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5"/>
          </p:nvPr>
        </p:nvSpPr>
        <p:spPr>
          <a:xfrm>
            <a:off x="470823" y="412318"/>
            <a:ext cx="7608052" cy="1034645"/>
          </a:xfrm>
        </p:spPr>
        <p:txBody>
          <a:bodyPr/>
          <a:lstStyle/>
          <a:p>
            <a:r>
              <a:rPr lang="en-US" sz="3800" dirty="0" smtClean="0"/>
              <a:t>Heads &amp; Beds, Increase length of Stay </a:t>
            </a:r>
          </a:p>
          <a:p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xmlns="" val="1661846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4"/>
          </p:nvPr>
        </p:nvSpPr>
        <p:spPr>
          <a:xfrm>
            <a:off x="485421" y="2028128"/>
            <a:ext cx="7061891" cy="2832202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5"/>
          </p:nvPr>
        </p:nvSpPr>
        <p:spPr>
          <a:xfrm>
            <a:off x="470823" y="412318"/>
            <a:ext cx="7608052" cy="1034645"/>
          </a:xfrm>
        </p:spPr>
        <p:txBody>
          <a:bodyPr/>
          <a:lstStyle/>
          <a:p>
            <a:r>
              <a:rPr lang="en-US" sz="3800" dirty="0" smtClean="0"/>
              <a:t>Carpe </a:t>
            </a:r>
            <a:r>
              <a:rPr lang="en-US" sz="3800" dirty="0" err="1" smtClean="0"/>
              <a:t>Skiem</a:t>
            </a:r>
            <a:r>
              <a:rPr lang="en-US" sz="3800" dirty="0" smtClean="0"/>
              <a:t> </a:t>
            </a:r>
          </a:p>
          <a:p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xmlns="" val="1661846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Listen To The Data- Emerging Markets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9"/>
          </p:nvPr>
        </p:nvSpPr>
        <p:spPr>
          <a:xfrm>
            <a:off x="706120" y="1263461"/>
            <a:ext cx="7891780" cy="857440"/>
          </a:xfrm>
        </p:spPr>
        <p:txBody>
          <a:bodyPr/>
          <a:lstStyle/>
          <a:p>
            <a:pPr marL="283464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75000"/>
                </a:schemeClr>
              </a:buClr>
              <a:buFont typeface="Lucida Grande"/>
              <a:buChar char="+"/>
            </a:pPr>
            <a:r>
              <a:rPr lang="en-US" sz="1600" dirty="0" smtClean="0"/>
              <a:t>Consumer habits </a:t>
            </a:r>
            <a:r>
              <a:rPr lang="en-US" sz="1600" dirty="0"/>
              <a:t>and intent can be used to define direction and influence future </a:t>
            </a:r>
            <a:r>
              <a:rPr lang="en-US" sz="1600" dirty="0" smtClean="0"/>
              <a:t>behavior.</a:t>
            </a:r>
            <a:endParaRPr lang="en-US" sz="1600" dirty="0"/>
          </a:p>
          <a:p>
            <a:pPr marL="283464" indent="-28575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6">
                  <a:lumMod val="75000"/>
                </a:schemeClr>
              </a:buClr>
              <a:buFont typeface="Lucida Grande"/>
              <a:buChar char="+"/>
            </a:pPr>
            <a:r>
              <a:rPr lang="en-US" sz="1600" dirty="0"/>
              <a:t>Cast a </a:t>
            </a:r>
            <a:r>
              <a:rPr lang="en-US" sz="1600" dirty="0" smtClean="0"/>
              <a:t>targeted </a:t>
            </a:r>
            <a:r>
              <a:rPr lang="en-US" sz="1600" dirty="0"/>
              <a:t>net and find the right </a:t>
            </a:r>
            <a:r>
              <a:rPr lang="en-US" sz="1600" dirty="0" smtClean="0"/>
              <a:t>consumers.</a:t>
            </a:r>
            <a:endParaRPr lang="en-US" sz="1600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61" y="2489200"/>
            <a:ext cx="2669305" cy="26693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2607" y="2832100"/>
            <a:ext cx="4629482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0880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16506</TotalTime>
  <Words>631</Words>
  <Application>Microsoft Office PowerPoint</Application>
  <PresentationFormat>On-screen Show (16:10)</PresentationFormat>
  <Paragraphs>104</Paragraphs>
  <Slides>13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Office Theme</vt:lpstr>
      <vt:lpstr>2_Office Theme</vt:lpstr>
      <vt:lpstr>Slide 1</vt:lpstr>
      <vt:lpstr>Fun Facts </vt:lpstr>
      <vt:lpstr>People Not Proxies – 1:1 Marketing</vt:lpstr>
      <vt:lpstr>Traveler Audience Insights</vt:lpstr>
      <vt:lpstr>Slide 5</vt:lpstr>
      <vt:lpstr>Identify Drive Market Visitors</vt:lpstr>
      <vt:lpstr>Slide 7</vt:lpstr>
      <vt:lpstr>Slide 8</vt:lpstr>
      <vt:lpstr>Listen To The Data- Emerging Markets </vt:lpstr>
      <vt:lpstr>Target Competitive Markets</vt:lpstr>
      <vt:lpstr>Slide 11</vt:lpstr>
      <vt:lpstr>The Promise  of Big Data and Behavioral Targeting</vt:lpstr>
      <vt:lpstr>Slide 13</vt:lpstr>
    </vt:vector>
  </TitlesOfParts>
  <Company>Abeck Inc.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Park</dc:creator>
  <cp:lastModifiedBy>Aromanelli</cp:lastModifiedBy>
  <cp:revision>689</cp:revision>
  <cp:lastPrinted>2013-03-19T01:24:22Z</cp:lastPrinted>
  <dcterms:created xsi:type="dcterms:W3CDTF">2013-05-03T19:38:33Z</dcterms:created>
  <dcterms:modified xsi:type="dcterms:W3CDTF">2014-03-14T20:08:45Z</dcterms:modified>
</cp:coreProperties>
</file>

<file path=docProps/thumbnail.jpeg>
</file>